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3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78" r:id="rId2"/>
    <p:sldId id="281" r:id="rId3"/>
    <p:sldId id="339" r:id="rId4"/>
  </p:sldIdLst>
  <p:sldSz cx="9144000" cy="6858000" type="screen4x3"/>
  <p:notesSz cx="6742113" cy="98726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37"/>
    <a:srgbClr val="DEDAC4"/>
    <a:srgbClr val="647D3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2970" autoAdjust="0"/>
  </p:normalViewPr>
  <p:slideViewPr>
    <p:cSldViewPr>
      <p:cViewPr>
        <p:scale>
          <a:sx n="80" d="100"/>
          <a:sy n="80" d="100"/>
        </p:scale>
        <p:origin x="-864" y="-720"/>
      </p:cViewPr>
      <p:guideLst>
        <p:guide orient="horz" pos="4065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0" d="100"/>
          <a:sy n="70" d="100"/>
        </p:scale>
        <p:origin x="-3294" y="-90"/>
      </p:cViewPr>
      <p:guideLst>
        <p:guide orient="horz" pos="3110"/>
        <p:guide pos="21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67164830\OneDrive%20-%20El%20Corte%20Ingl&#233;s,%20S.A\Alberto\ECI\Presentaci&#243;n%20de%20resultados\2016\Gr&#225;fico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67164830\OneDrive%20-%20El%20Corte%20Ingl&#233;s,%20S.A\Alberto\ECI\Presentaci&#243;n%20de%20resultados\2016\Gr&#225;ficos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67164830\OneDrive%20-%20El%20Corte%20Ingl&#233;s,%20S.A\Alberto\ECI\Presentaci&#243;n%20de%20resultados\2016\Gr&#225;fico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67164830\OneDrive%20-%20El%20Corte%20Ingl&#233;s,%20S.A\Alberto\ECI\Presentaci&#243;n%20de%20resultados\2016\Gr&#225;fico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67164830\OneDrive%20-%20El%20Corte%20Ingl&#233;s,%20S.A\Alberto\ECI\Presentaci&#243;n%20de%20resultados\2016\Gr&#225;fico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67164830\OneDrive%20-%20El%20Corte%20Ingl&#233;s,%20S.A\Alberto\ECI\Presentaci&#243;n%20de%20resultados\2017\Gr&#225;fico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67164830\Downloads\Cuadro%20Grandes%20Almacene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67164830\Downloads\Cuadro%20Grandes%20Almacene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650137782043934E-2"/>
          <c:y val="0.16909389637606481"/>
          <c:w val="0.93069972443591209"/>
          <c:h val="0.633629891185192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Gráficos!$A$8</c:f>
              <c:strCache>
                <c:ptCount val="1"/>
                <c:pt idx="0">
                  <c:v>Ebit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319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Gráficos!$H$1:$K$1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Gráficos!$H$8:$K$8</c:f>
              <c:numCache>
                <c:formatCode>#,##0</c:formatCode>
                <c:ptCount val="4"/>
                <c:pt idx="0">
                  <c:v>295.70999999999998</c:v>
                </c:pt>
                <c:pt idx="1">
                  <c:v>299.13</c:v>
                </c:pt>
                <c:pt idx="2">
                  <c:v>319.45</c:v>
                </c:pt>
                <c:pt idx="3">
                  <c:v>411.68400000000003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69255552"/>
        <c:axId val="69256704"/>
      </c:barChart>
      <c:catAx>
        <c:axId val="692555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9256704"/>
        <c:crosses val="autoZero"/>
        <c:auto val="1"/>
        <c:lblAlgn val="ctr"/>
        <c:lblOffset val="100"/>
        <c:noMultiLvlLbl val="0"/>
      </c:catAx>
      <c:valAx>
        <c:axId val="69256704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6925555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280462076343916"/>
          <c:y val="0.36129016569134753"/>
          <c:w val="0.53439075847312167"/>
          <c:h val="0.36122242313390962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Hoja1!$G$9:$H$9</c:f>
              <c:numCache>
                <c:formatCode>0</c:formatCode>
                <c:ptCount val="2"/>
                <c:pt idx="0">
                  <c:v>613.36</c:v>
                </c:pt>
                <c:pt idx="1">
                  <c:v>641.75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72"/>
        <c:axId val="69433984"/>
        <c:axId val="69443968"/>
      </c:barChart>
      <c:catAx>
        <c:axId val="69433984"/>
        <c:scaling>
          <c:orientation val="minMax"/>
        </c:scaling>
        <c:delete val="1"/>
        <c:axPos val="b"/>
        <c:majorTickMark val="out"/>
        <c:minorTickMark val="none"/>
        <c:tickLblPos val="nextTo"/>
        <c:crossAx val="69443968"/>
        <c:crosses val="autoZero"/>
        <c:auto val="1"/>
        <c:lblAlgn val="ctr"/>
        <c:lblOffset val="100"/>
        <c:noMultiLvlLbl val="0"/>
      </c:catAx>
      <c:valAx>
        <c:axId val="69443968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6943398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773787369748497"/>
          <c:y val="0.37501585002145182"/>
          <c:w val="0.46452425260503011"/>
          <c:h val="0.38232683525878525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Hoja1!$G$10:$H$10</c:f>
              <c:numCache>
                <c:formatCode>0</c:formatCode>
                <c:ptCount val="2"/>
                <c:pt idx="0">
                  <c:v>247.61</c:v>
                </c:pt>
                <c:pt idx="1">
                  <c:v>270.95999999999998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72"/>
        <c:axId val="69451136"/>
        <c:axId val="69534848"/>
      </c:barChart>
      <c:catAx>
        <c:axId val="69451136"/>
        <c:scaling>
          <c:orientation val="minMax"/>
        </c:scaling>
        <c:delete val="1"/>
        <c:axPos val="b"/>
        <c:majorTickMark val="out"/>
        <c:minorTickMark val="none"/>
        <c:tickLblPos val="nextTo"/>
        <c:crossAx val="69534848"/>
        <c:crosses val="autoZero"/>
        <c:auto val="1"/>
        <c:lblAlgn val="ctr"/>
        <c:lblOffset val="100"/>
        <c:noMultiLvlLbl val="0"/>
      </c:catAx>
      <c:valAx>
        <c:axId val="69534848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6945113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Hoja1!$G$11:$H$11</c:f>
              <c:numCache>
                <c:formatCode>0</c:formatCode>
                <c:ptCount val="2"/>
                <c:pt idx="0">
                  <c:v>110.59</c:v>
                </c:pt>
                <c:pt idx="1">
                  <c:v>85.24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72"/>
        <c:axId val="69550464"/>
        <c:axId val="69552000"/>
      </c:barChart>
      <c:catAx>
        <c:axId val="69550464"/>
        <c:scaling>
          <c:orientation val="minMax"/>
        </c:scaling>
        <c:delete val="1"/>
        <c:axPos val="b"/>
        <c:majorTickMark val="out"/>
        <c:minorTickMark val="none"/>
        <c:tickLblPos val="nextTo"/>
        <c:crossAx val="69552000"/>
        <c:crosses val="autoZero"/>
        <c:auto val="1"/>
        <c:lblAlgn val="ctr"/>
        <c:lblOffset val="100"/>
        <c:noMultiLvlLbl val="0"/>
      </c:catAx>
      <c:valAx>
        <c:axId val="69552000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6955046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Hoja1!$G$12:$H$12</c:f>
              <c:numCache>
                <c:formatCode>0</c:formatCode>
                <c:ptCount val="2"/>
                <c:pt idx="0">
                  <c:v>81.680000000000007</c:v>
                </c:pt>
                <c:pt idx="1">
                  <c:v>82.8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72"/>
        <c:axId val="69584000"/>
        <c:axId val="69585536"/>
      </c:barChart>
      <c:catAx>
        <c:axId val="69584000"/>
        <c:scaling>
          <c:orientation val="minMax"/>
        </c:scaling>
        <c:delete val="1"/>
        <c:axPos val="b"/>
        <c:majorTickMark val="out"/>
        <c:minorTickMark val="none"/>
        <c:tickLblPos val="nextTo"/>
        <c:crossAx val="69585536"/>
        <c:crosses val="autoZero"/>
        <c:auto val="1"/>
        <c:lblAlgn val="ctr"/>
        <c:lblOffset val="100"/>
        <c:noMultiLvlLbl val="0"/>
      </c:catAx>
      <c:valAx>
        <c:axId val="69585536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6958400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Hoja1!$G$13:$H$13</c:f>
              <c:numCache>
                <c:formatCode>0</c:formatCode>
                <c:ptCount val="2"/>
                <c:pt idx="0">
                  <c:v>2396.7199999999998</c:v>
                </c:pt>
                <c:pt idx="1">
                  <c:v>2533.62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72"/>
        <c:axId val="69597056"/>
        <c:axId val="69598592"/>
      </c:barChart>
      <c:catAx>
        <c:axId val="69597056"/>
        <c:scaling>
          <c:orientation val="minMax"/>
        </c:scaling>
        <c:delete val="1"/>
        <c:axPos val="b"/>
        <c:majorTickMark val="out"/>
        <c:minorTickMark val="none"/>
        <c:tickLblPos val="nextTo"/>
        <c:crossAx val="69598592"/>
        <c:crosses val="autoZero"/>
        <c:auto val="1"/>
        <c:lblAlgn val="ctr"/>
        <c:lblOffset val="100"/>
        <c:noMultiLvlLbl val="0"/>
      </c:catAx>
      <c:valAx>
        <c:axId val="69598592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6959705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Hoja1!$G$14:$H$14</c:f>
              <c:numCache>
                <c:formatCode>0</c:formatCode>
                <c:ptCount val="2"/>
                <c:pt idx="0">
                  <c:v>648</c:v>
                </c:pt>
                <c:pt idx="1">
                  <c:v>667.4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72"/>
        <c:axId val="112679552"/>
        <c:axId val="112681344"/>
      </c:barChart>
      <c:catAx>
        <c:axId val="112679552"/>
        <c:scaling>
          <c:orientation val="minMax"/>
        </c:scaling>
        <c:delete val="1"/>
        <c:axPos val="b"/>
        <c:majorTickMark val="out"/>
        <c:minorTickMark val="none"/>
        <c:tickLblPos val="nextTo"/>
        <c:crossAx val="112681344"/>
        <c:crosses val="autoZero"/>
        <c:auto val="1"/>
        <c:lblAlgn val="ctr"/>
        <c:lblOffset val="100"/>
        <c:noMultiLvlLbl val="0"/>
      </c:catAx>
      <c:valAx>
        <c:axId val="112681344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11267955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Hoja1!$G$15:$H$15</c:f>
              <c:numCache>
                <c:formatCode>0</c:formatCode>
                <c:ptCount val="2"/>
                <c:pt idx="0">
                  <c:v>273.73</c:v>
                </c:pt>
                <c:pt idx="1">
                  <c:v>165.15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72"/>
        <c:axId val="112688512"/>
        <c:axId val="112706688"/>
      </c:barChart>
      <c:catAx>
        <c:axId val="112688512"/>
        <c:scaling>
          <c:orientation val="minMax"/>
        </c:scaling>
        <c:delete val="1"/>
        <c:axPos val="b"/>
        <c:majorTickMark val="out"/>
        <c:minorTickMark val="none"/>
        <c:tickLblPos val="nextTo"/>
        <c:crossAx val="112706688"/>
        <c:crosses val="autoZero"/>
        <c:auto val="1"/>
        <c:lblAlgn val="ctr"/>
        <c:lblOffset val="100"/>
        <c:noMultiLvlLbl val="0"/>
      </c:catAx>
      <c:valAx>
        <c:axId val="112706688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11268851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773787369748497"/>
          <c:y val="8.8239023534459254E-2"/>
          <c:w val="0.46452425260503011"/>
          <c:h val="0.6249841499785482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Hoja1!$I$8:$J$8</c:f>
              <c:numCache>
                <c:formatCode>General</c:formatCode>
                <c:ptCount val="2"/>
                <c:pt idx="0" formatCode="0">
                  <c:v>724.1400000000001</c:v>
                </c:pt>
                <c:pt idx="1">
                  <c:v>815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72"/>
        <c:axId val="112738688"/>
        <c:axId val="112740224"/>
      </c:barChart>
      <c:catAx>
        <c:axId val="112738688"/>
        <c:scaling>
          <c:orientation val="minMax"/>
        </c:scaling>
        <c:delete val="1"/>
        <c:axPos val="b"/>
        <c:majorTickMark val="out"/>
        <c:minorTickMark val="none"/>
        <c:tickLblPos val="nextTo"/>
        <c:crossAx val="112740224"/>
        <c:crosses val="autoZero"/>
        <c:auto val="1"/>
        <c:lblAlgn val="ctr"/>
        <c:lblOffset val="100"/>
        <c:noMultiLvlLbl val="0"/>
      </c:catAx>
      <c:valAx>
        <c:axId val="112740224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11273868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9088389704940826"/>
          <c:y val="0.42746943334219195"/>
          <c:w val="0.47631112005414594"/>
          <c:h val="0.47152120255198371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Hoja1!$I$9:$J$9</c:f>
              <c:numCache>
                <c:formatCode>General</c:formatCode>
                <c:ptCount val="2"/>
                <c:pt idx="0" formatCode="0">
                  <c:v>27.58</c:v>
                </c:pt>
                <c:pt idx="1">
                  <c:v>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72"/>
        <c:axId val="112755840"/>
        <c:axId val="112757376"/>
      </c:barChart>
      <c:catAx>
        <c:axId val="112755840"/>
        <c:scaling>
          <c:orientation val="minMax"/>
        </c:scaling>
        <c:delete val="1"/>
        <c:axPos val="b"/>
        <c:majorTickMark val="out"/>
        <c:minorTickMark val="none"/>
        <c:tickLblPos val="nextTo"/>
        <c:crossAx val="112757376"/>
        <c:crosses val="autoZero"/>
        <c:auto val="1"/>
        <c:lblAlgn val="ctr"/>
        <c:lblOffset val="100"/>
        <c:noMultiLvlLbl val="0"/>
      </c:catAx>
      <c:valAx>
        <c:axId val="112757376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11275584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2347600518806746"/>
          <c:y val="0.50336020454778374"/>
          <c:w val="0.37447177884664479"/>
          <c:h val="0.37357241245142947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Hoja1!$I$10:$J$10</c:f>
              <c:numCache>
                <c:formatCode>General</c:formatCode>
                <c:ptCount val="2"/>
                <c:pt idx="0" formatCode="0">
                  <c:v>32.06</c:v>
                </c:pt>
                <c:pt idx="1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72"/>
        <c:axId val="113055616"/>
        <c:axId val="113057152"/>
      </c:barChart>
      <c:catAx>
        <c:axId val="113055616"/>
        <c:scaling>
          <c:orientation val="minMax"/>
        </c:scaling>
        <c:delete val="1"/>
        <c:axPos val="b"/>
        <c:majorTickMark val="out"/>
        <c:minorTickMark val="none"/>
        <c:tickLblPos val="nextTo"/>
        <c:crossAx val="113057152"/>
        <c:crosses val="autoZero"/>
        <c:auto val="1"/>
        <c:lblAlgn val="ctr"/>
        <c:lblOffset val="100"/>
        <c:noMultiLvlLbl val="0"/>
      </c:catAx>
      <c:valAx>
        <c:axId val="113057152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11305561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095337164554944E-2"/>
          <c:y val="0.12400219067578087"/>
          <c:w val="0.92780932567089014"/>
          <c:h val="0.678721596885476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Gráficos!$A$4</c:f>
              <c:strCache>
                <c:ptCount val="1"/>
                <c:pt idx="0">
                  <c:v>Ebitda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Gráficos!$H$1:$K$1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Gráficos!$H$4:$K$4</c:f>
              <c:numCache>
                <c:formatCode>#,##0</c:formatCode>
                <c:ptCount val="4"/>
                <c:pt idx="0">
                  <c:v>826.39</c:v>
                </c:pt>
                <c:pt idx="1">
                  <c:v>912.51</c:v>
                </c:pt>
                <c:pt idx="2">
                  <c:v>980.93</c:v>
                </c:pt>
                <c:pt idx="3">
                  <c:v>1053.6919999999996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69943296"/>
        <c:axId val="69947392"/>
      </c:barChart>
      <c:catAx>
        <c:axId val="6994329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9947392"/>
        <c:crosses val="autoZero"/>
        <c:auto val="1"/>
        <c:lblAlgn val="ctr"/>
        <c:lblOffset val="100"/>
        <c:noMultiLvlLbl val="0"/>
      </c:catAx>
      <c:valAx>
        <c:axId val="69947392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6994329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280462076343916"/>
          <c:y val="0.18924744001181273"/>
          <c:w val="0.59246894836007091"/>
          <c:h val="0.1476978820897363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Hoja1!$I$11:$J$11</c:f>
              <c:numCache>
                <c:formatCode>0</c:formatCode>
                <c:ptCount val="2"/>
                <c:pt idx="0">
                  <c:v>-3.76</c:v>
                </c:pt>
                <c:pt idx="1">
                  <c:v>-8.93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72"/>
        <c:axId val="113068672"/>
        <c:axId val="113074560"/>
      </c:barChart>
      <c:catAx>
        <c:axId val="113068672"/>
        <c:scaling>
          <c:orientation val="minMax"/>
        </c:scaling>
        <c:delete val="1"/>
        <c:axPos val="b"/>
        <c:majorTickMark val="out"/>
        <c:minorTickMark val="none"/>
        <c:tickLblPos val="nextTo"/>
        <c:crossAx val="113074560"/>
        <c:crosses val="autoZero"/>
        <c:auto val="1"/>
        <c:lblAlgn val="ctr"/>
        <c:lblOffset val="100"/>
        <c:noMultiLvlLbl val="0"/>
      </c:catAx>
      <c:valAx>
        <c:axId val="113074560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11306867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773787369748497"/>
          <c:y val="0.37501585002145182"/>
          <c:w val="0.46452425260503011"/>
          <c:h val="0.38232683525878525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Hoja1!$I$12:$J$12</c:f>
              <c:numCache>
                <c:formatCode>0</c:formatCode>
                <c:ptCount val="2"/>
                <c:pt idx="0">
                  <c:v>10.73</c:v>
                </c:pt>
                <c:pt idx="1">
                  <c:v>10.4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72"/>
        <c:axId val="113089920"/>
        <c:axId val="113108096"/>
      </c:barChart>
      <c:catAx>
        <c:axId val="113089920"/>
        <c:scaling>
          <c:orientation val="minMax"/>
        </c:scaling>
        <c:delete val="1"/>
        <c:axPos val="b"/>
        <c:majorTickMark val="out"/>
        <c:minorTickMark val="none"/>
        <c:tickLblPos val="nextTo"/>
        <c:crossAx val="113108096"/>
        <c:crosses val="autoZero"/>
        <c:auto val="1"/>
        <c:lblAlgn val="ctr"/>
        <c:lblOffset val="100"/>
        <c:noMultiLvlLbl val="0"/>
      </c:catAx>
      <c:valAx>
        <c:axId val="113108096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11308992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Hoja1!$I$13:$J$13</c:f>
              <c:numCache>
                <c:formatCode>0</c:formatCode>
                <c:ptCount val="2"/>
                <c:pt idx="0">
                  <c:v>53</c:v>
                </c:pt>
                <c:pt idx="1">
                  <c:v>54.13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72"/>
        <c:axId val="112791936"/>
        <c:axId val="112793472"/>
      </c:barChart>
      <c:catAx>
        <c:axId val="112791936"/>
        <c:scaling>
          <c:orientation val="minMax"/>
        </c:scaling>
        <c:delete val="1"/>
        <c:axPos val="b"/>
        <c:majorTickMark val="out"/>
        <c:minorTickMark val="none"/>
        <c:tickLblPos val="nextTo"/>
        <c:crossAx val="112793472"/>
        <c:crosses val="autoZero"/>
        <c:auto val="1"/>
        <c:lblAlgn val="ctr"/>
        <c:lblOffset val="100"/>
        <c:noMultiLvlLbl val="0"/>
      </c:catAx>
      <c:valAx>
        <c:axId val="112793472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11279193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Hoja1!$I$14:$J$14</c:f>
              <c:numCache>
                <c:formatCode>0</c:formatCode>
                <c:ptCount val="2"/>
                <c:pt idx="0">
                  <c:v>30.98</c:v>
                </c:pt>
                <c:pt idx="1">
                  <c:v>32.270000000000003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72"/>
        <c:axId val="112825472"/>
        <c:axId val="112827008"/>
      </c:barChart>
      <c:catAx>
        <c:axId val="112825472"/>
        <c:scaling>
          <c:orientation val="minMax"/>
        </c:scaling>
        <c:delete val="1"/>
        <c:axPos val="b"/>
        <c:majorTickMark val="out"/>
        <c:minorTickMark val="none"/>
        <c:tickLblPos val="nextTo"/>
        <c:crossAx val="112827008"/>
        <c:crosses val="autoZero"/>
        <c:auto val="1"/>
        <c:lblAlgn val="ctr"/>
        <c:lblOffset val="100"/>
        <c:noMultiLvlLbl val="0"/>
      </c:catAx>
      <c:valAx>
        <c:axId val="112827008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11282547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773787369748497"/>
          <c:y val="0.39707560590506663"/>
          <c:w val="0.46452425260503011"/>
          <c:h val="0.36026707937517044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Hoja1!$I$15:$J$15</c:f>
              <c:numCache>
                <c:formatCode>0</c:formatCode>
                <c:ptCount val="2"/>
                <c:pt idx="0">
                  <c:v>57.61</c:v>
                </c:pt>
                <c:pt idx="1">
                  <c:v>61.96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72"/>
        <c:axId val="112854912"/>
        <c:axId val="112856448"/>
      </c:barChart>
      <c:catAx>
        <c:axId val="112854912"/>
        <c:scaling>
          <c:orientation val="minMax"/>
        </c:scaling>
        <c:delete val="1"/>
        <c:axPos val="b"/>
        <c:majorTickMark val="out"/>
        <c:minorTickMark val="none"/>
        <c:tickLblPos val="nextTo"/>
        <c:crossAx val="112856448"/>
        <c:crosses val="autoZero"/>
        <c:auto val="1"/>
        <c:lblAlgn val="ctr"/>
        <c:lblOffset val="100"/>
        <c:noMultiLvlLbl val="0"/>
      </c:catAx>
      <c:valAx>
        <c:axId val="112856448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11285491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565655243716508E-2"/>
          <c:y val="9.4874799815106201E-2"/>
          <c:w val="0.92686868951256696"/>
          <c:h val="0.83989877531200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Gráficos!$A$3</c:f>
              <c:strCache>
                <c:ptCount val="1"/>
                <c:pt idx="0">
                  <c:v>Cifra de Negocios                                                     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Gráficos!$H$1:$K$1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Gráficos!$H$3:$K$3</c:f>
              <c:numCache>
                <c:formatCode>#,##0</c:formatCode>
                <c:ptCount val="4"/>
                <c:pt idx="0">
                  <c:v>14592.03</c:v>
                </c:pt>
                <c:pt idx="1">
                  <c:v>15219.84</c:v>
                </c:pt>
                <c:pt idx="2">
                  <c:v>15504.57</c:v>
                </c:pt>
                <c:pt idx="3">
                  <c:v>15934.813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69953792"/>
        <c:axId val="78633216"/>
      </c:barChart>
      <c:catAx>
        <c:axId val="699537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8633216"/>
        <c:crosses val="autoZero"/>
        <c:auto val="1"/>
        <c:lblAlgn val="ctr"/>
        <c:lblOffset val="100"/>
        <c:noMultiLvlLbl val="0"/>
      </c:catAx>
      <c:valAx>
        <c:axId val="78633216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6995379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Gráficos!$A$5</c:f>
              <c:strCache>
                <c:ptCount val="1"/>
                <c:pt idx="0">
                  <c:v>Beneficio neto consolidado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162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Gráficos!$H$1:$K$1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Gráficos!$H$5:$K$5</c:f>
              <c:numCache>
                <c:formatCode>#,##0</c:formatCode>
                <c:ptCount val="4"/>
                <c:pt idx="0">
                  <c:v>118.08</c:v>
                </c:pt>
                <c:pt idx="1">
                  <c:v>158.13</c:v>
                </c:pt>
                <c:pt idx="2">
                  <c:v>161.86000000000001</c:v>
                </c:pt>
                <c:pt idx="3">
                  <c:v>202.19499999999999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69645056"/>
        <c:axId val="69653248"/>
      </c:barChart>
      <c:catAx>
        <c:axId val="696450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9653248"/>
        <c:crosses val="autoZero"/>
        <c:auto val="1"/>
        <c:lblAlgn val="ctr"/>
        <c:lblOffset val="100"/>
        <c:noMultiLvlLbl val="0"/>
      </c:catAx>
      <c:valAx>
        <c:axId val="69653248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6964505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343911282584767E-2"/>
          <c:y val="0.22289446687780159"/>
          <c:w val="0.90181166739049212"/>
          <c:h val="0.687406235155587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dPt>
            <c:idx val="2"/>
            <c:invertIfNegative val="0"/>
            <c:bubble3D val="0"/>
          </c:dPt>
          <c:dPt>
            <c:idx val="3"/>
            <c:invertIfNegative val="0"/>
            <c:bubble3D val="0"/>
            <c:spPr>
              <a:solidFill>
                <a:schemeClr val="accent6"/>
              </a:solidFill>
            </c:spPr>
          </c:dPt>
          <c:dPt>
            <c:idx val="4"/>
            <c:invertIfNegative val="0"/>
            <c:bubble3D val="0"/>
          </c:dPt>
          <c:dLbls>
            <c:txPr>
              <a:bodyPr/>
              <a:lstStyle/>
              <a:p>
                <a:pPr>
                  <a:defRPr sz="1200" b="1"/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Gráficos!$AC$71:$AF$71</c:f>
              <c:numCache>
                <c:formatCode>0</c:formatCode>
                <c:ptCount val="4"/>
                <c:pt idx="0">
                  <c:v>309.68</c:v>
                </c:pt>
                <c:pt idx="1">
                  <c:v>257.5</c:v>
                </c:pt>
                <c:pt idx="2">
                  <c:v>196.8</c:v>
                </c:pt>
                <c:pt idx="3">
                  <c:v>182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69704704"/>
        <c:axId val="69724416"/>
      </c:barChart>
      <c:catAx>
        <c:axId val="6970470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9724416"/>
        <c:crosses val="autoZero"/>
        <c:auto val="1"/>
        <c:lblAlgn val="ctr"/>
        <c:lblOffset val="100"/>
        <c:noMultiLvlLbl val="0"/>
      </c:catAx>
      <c:valAx>
        <c:axId val="69724416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6970470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308878792078982E-2"/>
          <c:y val="1.6309610341577178E-2"/>
          <c:w val="0.92538224241584199"/>
          <c:h val="0.9266067534629026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4">
                <a:lumMod val="40000"/>
                <a:lumOff val="60000"/>
              </a:schemeClr>
            </a:solidFill>
          </c:spPr>
          <c:invertIfNegative val="0"/>
          <c:dPt>
            <c:idx val="2"/>
            <c:invertIfNegative val="0"/>
            <c:bubble3D val="0"/>
          </c:dPt>
          <c:dPt>
            <c:idx val="3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</c:spPr>
          </c:dPt>
          <c:dPt>
            <c:idx val="4"/>
            <c:invertIfNegative val="0"/>
            <c:bubble3D val="0"/>
          </c:dPt>
          <c:dLbls>
            <c:txPr>
              <a:bodyPr/>
              <a:lstStyle/>
              <a:p>
                <a:pPr>
                  <a:defRPr sz="1200" b="1"/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Gráficos!$K$46:$N$46</c:f>
              <c:numCache>
                <c:formatCode>General</c:formatCode>
                <c:ptCount val="4"/>
                <c:pt idx="0">
                  <c:v>635</c:v>
                </c:pt>
                <c:pt idx="1">
                  <c:v>680</c:v>
                </c:pt>
                <c:pt idx="2">
                  <c:v>681</c:v>
                </c:pt>
                <c:pt idx="3">
                  <c:v>713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69784320"/>
        <c:axId val="69791744"/>
      </c:barChart>
      <c:catAx>
        <c:axId val="697843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9791744"/>
        <c:crosses val="autoZero"/>
        <c:auto val="1"/>
        <c:lblAlgn val="ctr"/>
        <c:lblOffset val="100"/>
        <c:noMultiLvlLbl val="0"/>
      </c:catAx>
      <c:valAx>
        <c:axId val="697917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978432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69572626315879"/>
          <c:y val="0.1388888888888889"/>
          <c:w val="0.29181453830150283"/>
          <c:h val="0.81018518518518523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bg1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6600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800" b="1"/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/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'[Cuadro Grandes Almacenes.xlsx]Hoja1'!$B$4:$B$8</c:f>
              <c:strCache>
                <c:ptCount val="5"/>
                <c:pt idx="0">
                  <c:v>Grupo El Corte Inglés</c:v>
                </c:pt>
                <c:pt idx="1">
                  <c:v>Marks &amp; Spencer Group</c:v>
                </c:pt>
                <c:pt idx="2">
                  <c:v>John Lewis Partnership</c:v>
                </c:pt>
                <c:pt idx="3">
                  <c:v>Galeries Lafayette Group</c:v>
                </c:pt>
                <c:pt idx="4">
                  <c:v>Debenhams</c:v>
                </c:pt>
              </c:strCache>
            </c:strRef>
          </c:cat>
          <c:val>
            <c:numRef>
              <c:f>'[Cuadro Grandes Almacenes.xlsx]Hoja1'!$C$4:$C$8</c:f>
              <c:numCache>
                <c:formatCode>#,##0</c:formatCode>
                <c:ptCount val="5"/>
                <c:pt idx="0">
                  <c:v>15935</c:v>
                </c:pt>
                <c:pt idx="1">
                  <c:v>12203</c:v>
                </c:pt>
                <c:pt idx="2">
                  <c:v>11639</c:v>
                </c:pt>
                <c:pt idx="3">
                  <c:v>4500</c:v>
                </c:pt>
                <c:pt idx="4">
                  <c:v>2663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6"/>
        <c:overlap val="-27"/>
        <c:axId val="69828992"/>
        <c:axId val="69830528"/>
      </c:barChart>
      <c:catAx>
        <c:axId val="69828992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69830528"/>
        <c:crosses val="autoZero"/>
        <c:auto val="1"/>
        <c:lblAlgn val="ctr"/>
        <c:lblOffset val="100"/>
        <c:noMultiLvlLbl val="0"/>
      </c:catAx>
      <c:valAx>
        <c:axId val="69830528"/>
        <c:scaling>
          <c:orientation val="minMax"/>
        </c:scaling>
        <c:delete val="1"/>
        <c:axPos val="t"/>
        <c:numFmt formatCode="#,##0" sourceLinked="1"/>
        <c:majorTickMark val="out"/>
        <c:minorTickMark val="none"/>
        <c:tickLblPos val="nextTo"/>
        <c:crossAx val="6982899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>
          <a:latin typeface="Arial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543579701817218"/>
          <c:y val="9.0119230579318352E-2"/>
          <c:w val="0.33250342765993351"/>
          <c:h val="0.8589551006678269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bg1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</c:dPt>
          <c:dPt>
            <c:idx val="2"/>
            <c:invertIfNegative val="0"/>
            <c:bubble3D val="0"/>
            <c:spPr>
              <a:solidFill>
                <a:srgbClr val="006600"/>
              </a:solidFill>
            </c:spPr>
          </c:dPt>
          <c:dLbls>
            <c:dLbl>
              <c:idx val="0"/>
              <c:layout>
                <c:manualLayout>
                  <c:x val="0"/>
                  <c:y val="4.6296296296296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/>
              <c:txPr>
                <a:bodyPr/>
                <a:lstStyle/>
                <a:p>
                  <a:pPr>
                    <a:defRPr sz="800" b="1"/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/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'[Cuadro Grandes Almacenes.xlsx]Hoja1'!$E$4:$E$8</c:f>
              <c:strCache>
                <c:ptCount val="5"/>
                <c:pt idx="0">
                  <c:v>Macy´s  (Macy’s + Bloomingdale’s)</c:v>
                </c:pt>
                <c:pt idx="1">
                  <c:v>Kohl´s</c:v>
                </c:pt>
                <c:pt idx="2">
                  <c:v>Grupo El Corte Inglés</c:v>
                </c:pt>
                <c:pt idx="3">
                  <c:v>Sears Holding (Sears + Kmart)</c:v>
                </c:pt>
                <c:pt idx="4">
                  <c:v>Nordstrom</c:v>
                </c:pt>
              </c:strCache>
            </c:strRef>
          </c:cat>
          <c:val>
            <c:numRef>
              <c:f>'[Cuadro Grandes Almacenes.xlsx]Hoja1'!$F$4:$F$8</c:f>
              <c:numCache>
                <c:formatCode>#,##0</c:formatCode>
                <c:ptCount val="5"/>
                <c:pt idx="0">
                  <c:v>21985</c:v>
                </c:pt>
                <c:pt idx="1">
                  <c:v>16903</c:v>
                </c:pt>
                <c:pt idx="2">
                  <c:v>15935</c:v>
                </c:pt>
                <c:pt idx="3">
                  <c:v>14784</c:v>
                </c:pt>
                <c:pt idx="4">
                  <c:v>13399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6"/>
        <c:overlap val="-27"/>
        <c:axId val="103041280"/>
        <c:axId val="103047168"/>
      </c:barChart>
      <c:catAx>
        <c:axId val="103041280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103047168"/>
        <c:crosses val="autoZero"/>
        <c:auto val="1"/>
        <c:lblAlgn val="ctr"/>
        <c:lblOffset val="100"/>
        <c:noMultiLvlLbl val="0"/>
      </c:catAx>
      <c:valAx>
        <c:axId val="103047168"/>
        <c:scaling>
          <c:orientation val="minMax"/>
        </c:scaling>
        <c:delete val="1"/>
        <c:axPos val="t"/>
        <c:numFmt formatCode="#,##0" sourceLinked="1"/>
        <c:majorTickMark val="out"/>
        <c:minorTickMark val="none"/>
        <c:tickLblPos val="nextTo"/>
        <c:crossAx val="10304128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>
          <a:latin typeface="Arial" pitchFamily="34" charset="0"/>
          <a:cs typeface="Arial" pitchFamily="34" charset="0"/>
        </a:defRPr>
      </a:pPr>
      <a:endParaRPr lang="es-E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Hoja1!$G$8:$H$8</c:f>
              <c:numCache>
                <c:formatCode>0</c:formatCode>
                <c:ptCount val="2"/>
                <c:pt idx="0">
                  <c:v>11038.859999999999</c:v>
                </c:pt>
                <c:pt idx="1">
                  <c:v>11396.48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72"/>
        <c:axId val="69356544"/>
        <c:axId val="69419776"/>
      </c:barChart>
      <c:catAx>
        <c:axId val="69356544"/>
        <c:scaling>
          <c:orientation val="minMax"/>
        </c:scaling>
        <c:delete val="1"/>
        <c:axPos val="b"/>
        <c:majorTickMark val="out"/>
        <c:minorTickMark val="none"/>
        <c:tickLblPos val="nextTo"/>
        <c:crossAx val="69419776"/>
        <c:crosses val="autoZero"/>
        <c:auto val="1"/>
        <c:lblAlgn val="ctr"/>
        <c:lblOffset val="100"/>
        <c:noMultiLvlLbl val="0"/>
      </c:catAx>
      <c:valAx>
        <c:axId val="69419776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6935654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>
              <a:latin typeface="Segoe UI" pitchFamily="34" charset="0"/>
            </a:endParaRPr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18972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40421B-7637-4838-9878-1EF4BC975F30}" type="datetimeFigureOut">
              <a:rPr lang="es-ES" smtClean="0">
                <a:latin typeface="Segoe UI" pitchFamily="34" charset="0"/>
              </a:rPr>
              <a:t>25/07/2018</a:t>
            </a:fld>
            <a:endParaRPr lang="es-ES" dirty="0">
              <a:latin typeface="Segoe UI" pitchFamily="34" charset="0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>
              <a:latin typeface="Segoe UI" pitchFamily="34" charset="0"/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18972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003358-1EDB-406E-ABEF-BD4D8CA2086B}" type="slidenum">
              <a:rPr lang="es-ES" smtClean="0">
                <a:latin typeface="Segoe UI" pitchFamily="34" charset="0"/>
              </a:rPr>
              <a:t>‹Nº›</a:t>
            </a:fld>
            <a:endParaRPr lang="es-ES" dirty="0">
              <a:latin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313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Segoe UI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18972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Segoe UI" pitchFamily="34" charset="0"/>
              </a:defRPr>
            </a:lvl1pPr>
          </a:lstStyle>
          <a:p>
            <a:fld id="{E9EE53E4-241E-425D-8CAF-76F12476EC1C}" type="datetimeFigureOut">
              <a:rPr lang="es-ES" smtClean="0"/>
              <a:pPr/>
              <a:t>25/07/2018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8713" cy="3705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4212" y="4689516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Segoe UI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18972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egoe UI" pitchFamily="34" charset="0"/>
              </a:defRPr>
            </a:lvl1pPr>
          </a:lstStyle>
          <a:p>
            <a:fld id="{2FCDD7DB-D2E3-4EA6-AC43-145EF192E918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42618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egoe UI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egoe UI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egoe UI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egoe UI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egoe U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24CDF-DD01-41CD-AD23-B69100471D0C}" type="slidenum">
              <a:rPr lang="es-ES" smtClean="0">
                <a:solidFill>
                  <a:prstClr val="black"/>
                </a:solidFill>
              </a:rPr>
              <a:pPr/>
              <a:t>1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061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24CDF-DD01-41CD-AD23-B69100471D0C}" type="slidenum">
              <a:rPr lang="es-ES" smtClean="0">
                <a:solidFill>
                  <a:prstClr val="black"/>
                </a:solidFill>
              </a:rPr>
              <a:pPr/>
              <a:t>2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0610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24CDF-DD01-41CD-AD23-B69100471D0C}" type="slidenum">
              <a:rPr lang="es-ES" smtClean="0">
                <a:solidFill>
                  <a:prstClr val="black"/>
                </a:solidFill>
              </a:rPr>
              <a:pPr/>
              <a:t>3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061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836E7-C5B6-4BDB-B6C8-94F447CCE0BC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25/07/2018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2836878" y="6323668"/>
            <a:ext cx="2133600" cy="365125"/>
          </a:xfrm>
        </p:spPr>
        <p:txBody>
          <a:bodyPr/>
          <a:lstStyle/>
          <a:p>
            <a:fld id="{41BB5266-F575-984C-8515-1C0F499E3199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51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07E40-402F-4736-938C-F33390C990A6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25/07/2018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B5266-F575-984C-8515-1C0F499E3199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926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00D1-D911-4B33-B29A-88F2B1295FB1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25/07/2018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B5266-F575-984C-8515-1C0F499E3199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516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14618"/>
            <a:ext cx="8229600" cy="641307"/>
          </a:xfrm>
          <a:noFill/>
        </p:spPr>
        <p:txBody>
          <a:bodyPr vert="horz" lIns="91440" tIns="45720" rIns="91440" bIns="45720" rtlCol="0" anchor="t">
            <a:normAutofit/>
          </a:bodyPr>
          <a:lstStyle>
            <a:lvl1pPr>
              <a:defRPr lang="es-ES_tradnl" sz="2400" dirty="0">
                <a:solidFill>
                  <a:srgbClr val="008000"/>
                </a:solidFill>
              </a:defRPr>
            </a:lvl1pPr>
          </a:lstStyle>
          <a:p>
            <a:pPr marL="0" lvl="0" algn="l"/>
            <a:r>
              <a:rPr lang="es-ES_tradnl" dirty="0" smtClean="0"/>
              <a:t>Clic para editar título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_tradnl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1B644-93E7-4A2B-8E2E-E7F5A723DDDF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25/07/2018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3726110" y="6582853"/>
            <a:ext cx="2133600" cy="365125"/>
          </a:xfrm>
        </p:spPr>
        <p:txBody>
          <a:bodyPr/>
          <a:lstStyle>
            <a:lvl1pPr algn="ctr">
              <a:defRPr sz="900"/>
            </a:lvl1pPr>
          </a:lstStyle>
          <a:p>
            <a:fld id="{41BB5266-F575-984C-8515-1C0F499E3199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8" name="Conector recto 27"/>
          <p:cNvCxnSpPr/>
          <p:nvPr userDrawn="1"/>
        </p:nvCxnSpPr>
        <p:spPr>
          <a:xfrm flipV="1">
            <a:off x="0" y="755924"/>
            <a:ext cx="6611574" cy="1"/>
          </a:xfrm>
          <a:prstGeom prst="line">
            <a:avLst/>
          </a:prstGeom>
          <a:ln>
            <a:gradFill flip="none" rotWithShape="1">
              <a:gsLst>
                <a:gs pos="0">
                  <a:srgbClr val="008000"/>
                </a:gs>
                <a:gs pos="78000">
                  <a:srgbClr val="FFFFFF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8860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D2998-CC2C-4382-AF93-96522644179A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25/07/2018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B5266-F575-984C-8515-1C0F499E3199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481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C0F5C-D76D-48C8-A756-9A3516AA2FA7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25/07/2018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B5266-F575-984C-8515-1C0F499E3199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090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99A7E-8FA1-4710-9F21-05EBD731A1CF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25/07/2018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B5266-F575-984C-8515-1C0F499E3199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013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AC41-636D-4D85-982A-F98E7727779F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25/07/2018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B5266-F575-984C-8515-1C0F499E3199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012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E3BD-35A5-452B-921B-BE481E22505E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25/07/2018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B5266-F575-984C-8515-1C0F499E3199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381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F2C4E-3863-4B52-A25A-13FD016D4CEC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25/07/2018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B5266-F575-984C-8515-1C0F499E3199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175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F73EC-E715-451C-8FF2-86D5DA80EF6B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25/07/2018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B5266-F575-984C-8515-1C0F499E3199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710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dirty="0" smtClean="0"/>
              <a:t>Clic para editar título</a:t>
            </a:r>
            <a:endParaRPr lang="es-ES_tradnl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_tradnl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egoe UI" pitchFamily="34" charset="0"/>
              </a:defRPr>
            </a:lvl1pPr>
          </a:lstStyle>
          <a:p>
            <a:pPr defTabSz="457200"/>
            <a:fld id="{A3E2935E-925F-4DDD-BC17-33A05D4E97A3}" type="datetime1">
              <a:rPr lang="es-ES_tradnl" smtClean="0">
                <a:solidFill>
                  <a:prstClr val="black">
                    <a:tint val="75000"/>
                  </a:prstClr>
                </a:solidFill>
              </a:rPr>
              <a:pPr defTabSz="457200"/>
              <a:t>25/07/2018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egoe UI" pitchFamily="34" charset="0"/>
              </a:defRPr>
            </a:lvl1pPr>
          </a:lstStyle>
          <a:p>
            <a:pPr defTabSz="457200"/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egoe UI" pitchFamily="34" charset="0"/>
              </a:defRPr>
            </a:lvl1pPr>
          </a:lstStyle>
          <a:p>
            <a:pPr defTabSz="457200"/>
            <a:fld id="{41BB5266-F575-984C-8515-1C0F499E3199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 defTabSz="457200"/>
              <a:t>‹Nº›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http://www.elcorteingles.es/entradas/assets/logo_elcorteingles_espaciodeocio-47e8996a9bd28796c3893a4f470f1e8b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637" y="6442745"/>
            <a:ext cx="960622" cy="278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Marcador de pie de página 4"/>
          <p:cNvSpPr txBox="1">
            <a:spLocks/>
          </p:cNvSpPr>
          <p:nvPr/>
        </p:nvSpPr>
        <p:spPr>
          <a:xfrm>
            <a:off x="0" y="6538912"/>
            <a:ext cx="3405930" cy="365125"/>
          </a:xfrm>
          <a:prstGeom prst="rect">
            <a:avLst/>
          </a:prstGeom>
        </p:spPr>
        <p:txBody>
          <a:bodyPr/>
          <a:lstStyle>
            <a:defPPr>
              <a:defRPr lang="es-ES_tradnl"/>
            </a:defPPr>
            <a:lvl1pPr marL="0" algn="l" defTabSz="4572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10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</a:rPr>
              <a:t>Presentación de Resultados 2017</a:t>
            </a:r>
          </a:p>
        </p:txBody>
      </p:sp>
    </p:spTree>
    <p:extLst>
      <p:ext uri="{BB962C8B-B14F-4D97-AF65-F5344CB8AC3E}">
        <p14:creationId xmlns:p14="http://schemas.microsoft.com/office/powerpoint/2010/main" val="2449744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Segoe UI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Segoe UI" pitchFamily="34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Segoe UI" pitchFamily="34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Segoe UI" pitchFamily="34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Segoe UI" pitchFamily="34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Segoe UI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chart" Target="../charts/chart1.xml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10" Type="http://schemas.openxmlformats.org/officeDocument/2006/relationships/chart" Target="../charts/chart4.xml"/><Relationship Id="rId4" Type="http://schemas.openxmlformats.org/officeDocument/2006/relationships/chart" Target="../charts/chart2.xml"/><Relationship Id="rId9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8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13" Type="http://schemas.openxmlformats.org/officeDocument/2006/relationships/chart" Target="../charts/chart9.xml"/><Relationship Id="rId18" Type="http://schemas.openxmlformats.org/officeDocument/2006/relationships/chart" Target="../charts/chart14.xml"/><Relationship Id="rId26" Type="http://schemas.openxmlformats.org/officeDocument/2006/relationships/chart" Target="../charts/chart22.xml"/><Relationship Id="rId3" Type="http://schemas.openxmlformats.org/officeDocument/2006/relationships/image" Target="../media/image6.emf"/><Relationship Id="rId21" Type="http://schemas.openxmlformats.org/officeDocument/2006/relationships/chart" Target="../charts/chart17.xml"/><Relationship Id="rId7" Type="http://schemas.openxmlformats.org/officeDocument/2006/relationships/image" Target="../media/image10.png"/><Relationship Id="rId12" Type="http://schemas.openxmlformats.org/officeDocument/2006/relationships/image" Target="../media/image15.emf"/><Relationship Id="rId17" Type="http://schemas.openxmlformats.org/officeDocument/2006/relationships/chart" Target="../charts/chart13.xml"/><Relationship Id="rId25" Type="http://schemas.openxmlformats.org/officeDocument/2006/relationships/chart" Target="../charts/chart21.xml"/><Relationship Id="rId2" Type="http://schemas.openxmlformats.org/officeDocument/2006/relationships/notesSlide" Target="../notesSlides/notesSlide3.xml"/><Relationship Id="rId16" Type="http://schemas.openxmlformats.org/officeDocument/2006/relationships/chart" Target="../charts/chart12.xml"/><Relationship Id="rId20" Type="http://schemas.openxmlformats.org/officeDocument/2006/relationships/chart" Target="../charts/chart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11" Type="http://schemas.openxmlformats.org/officeDocument/2006/relationships/image" Target="../media/image14.png"/><Relationship Id="rId24" Type="http://schemas.openxmlformats.org/officeDocument/2006/relationships/chart" Target="../charts/chart20.xml"/><Relationship Id="rId5" Type="http://schemas.openxmlformats.org/officeDocument/2006/relationships/image" Target="../media/image8.png"/><Relationship Id="rId15" Type="http://schemas.openxmlformats.org/officeDocument/2006/relationships/chart" Target="../charts/chart11.xml"/><Relationship Id="rId23" Type="http://schemas.openxmlformats.org/officeDocument/2006/relationships/chart" Target="../charts/chart19.xml"/><Relationship Id="rId28" Type="http://schemas.openxmlformats.org/officeDocument/2006/relationships/chart" Target="../charts/chart24.xml"/><Relationship Id="rId10" Type="http://schemas.openxmlformats.org/officeDocument/2006/relationships/image" Target="../media/image13.png"/><Relationship Id="rId19" Type="http://schemas.openxmlformats.org/officeDocument/2006/relationships/chart" Target="../charts/chart15.xml"/><Relationship Id="rId4" Type="http://schemas.openxmlformats.org/officeDocument/2006/relationships/image" Target="../media/image7.gif"/><Relationship Id="rId9" Type="http://schemas.openxmlformats.org/officeDocument/2006/relationships/image" Target="../media/image12.png"/><Relationship Id="rId14" Type="http://schemas.openxmlformats.org/officeDocument/2006/relationships/chart" Target="../charts/chart10.xml"/><Relationship Id="rId22" Type="http://schemas.openxmlformats.org/officeDocument/2006/relationships/chart" Target="../charts/chart18.xml"/><Relationship Id="rId27" Type="http://schemas.openxmlformats.org/officeDocument/2006/relationships/chart" Target="../charts/char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2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5050498"/>
              </p:ext>
            </p:extLst>
          </p:nvPr>
        </p:nvGraphicFramePr>
        <p:xfrm>
          <a:off x="4788742" y="4344165"/>
          <a:ext cx="4031730" cy="2253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2" name="2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8510881"/>
              </p:ext>
            </p:extLst>
          </p:nvPr>
        </p:nvGraphicFramePr>
        <p:xfrm>
          <a:off x="561778" y="4344166"/>
          <a:ext cx="3870306" cy="2253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5" name="Picture 5" descr="http://thermarium.com/site/assets/files/1026/spa-ergebnis-vorschau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95" t="-465" r="-329" b="465"/>
          <a:stretch/>
        </p:blipFill>
        <p:spPr bwMode="auto">
          <a:xfrm>
            <a:off x="744078" y="3960768"/>
            <a:ext cx="430347" cy="407762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B5266-F575-984C-8515-1C0F499E3199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3 Título"/>
          <p:cNvSpPr txBox="1">
            <a:spLocks/>
          </p:cNvSpPr>
          <p:nvPr/>
        </p:nvSpPr>
        <p:spPr>
          <a:xfrm>
            <a:off x="0" y="-38270"/>
            <a:ext cx="7371987" cy="63227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lang="es-ES_tradnl" sz="2400" kern="1200" dirty="0">
                <a:solidFill>
                  <a:srgbClr val="00800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800" b="1" dirty="0" smtClean="0">
                <a:latin typeface="Segoe UI" pitchFamily="34" charset="0"/>
                <a:cs typeface="Segoe UI" pitchFamily="34" charset="0"/>
              </a:rPr>
              <a:t>Resumen Presentación de Resultados</a:t>
            </a:r>
          </a:p>
          <a:p>
            <a:pPr algn="l"/>
            <a:r>
              <a:rPr lang="es-ES" sz="1800" dirty="0">
                <a:solidFill>
                  <a:prstClr val="black">
                    <a:lumMod val="50000"/>
                    <a:lumOff val="50000"/>
                  </a:prstClr>
                </a:solidFill>
                <a:latin typeface="Segoe UI" pitchFamily="34" charset="0"/>
                <a:cs typeface="Segoe UI" pitchFamily="34" charset="0"/>
              </a:rPr>
              <a:t>Evolución </a:t>
            </a:r>
            <a:r>
              <a:rPr lang="es-ES" sz="180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Segoe UI" pitchFamily="34" charset="0"/>
                <a:cs typeface="Segoe UI" pitchFamily="34" charset="0"/>
              </a:rPr>
              <a:t>de las principales magnitudes</a:t>
            </a:r>
            <a:endParaRPr lang="es-ES" sz="1800" dirty="0">
              <a:solidFill>
                <a:prstClr val="black">
                  <a:lumMod val="50000"/>
                  <a:lumOff val="50000"/>
                </a:prstClr>
              </a:solidFill>
              <a:latin typeface="Segoe UI" pitchFamily="34" charset="0"/>
              <a:cs typeface="Segoe UI" pitchFamily="34" charset="0"/>
            </a:endParaRPr>
          </a:p>
          <a:p>
            <a:pPr algn="l"/>
            <a:endParaRPr lang="es-ES" sz="1800" dirty="0">
              <a:solidFill>
                <a:prstClr val="black">
                  <a:lumMod val="50000"/>
                  <a:lumOff val="50000"/>
                </a:prstClr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23" name="TextBox 1"/>
          <p:cNvSpPr txBox="1">
            <a:spLocks noChangeArrowheads="1"/>
          </p:cNvSpPr>
          <p:nvPr/>
        </p:nvSpPr>
        <p:spPr bwMode="auto">
          <a:xfrm>
            <a:off x="1115616" y="3910943"/>
            <a:ext cx="325390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fr-FR" sz="1600" b="1" dirty="0" smtClean="0">
                <a:solidFill>
                  <a:srgbClr val="007A37"/>
                </a:solidFill>
                <a:latin typeface="Segoe UI" pitchFamily="34" charset="0"/>
                <a:cs typeface="Arial" pitchFamily="34" charset="0"/>
              </a:rPr>
              <a:t>EBITDA</a:t>
            </a:r>
            <a:endParaRPr lang="es-ES" altLang="fr-FR" sz="1600" dirty="0">
              <a:solidFill>
                <a:prstClr val="black">
                  <a:lumMod val="75000"/>
                  <a:lumOff val="25000"/>
                </a:prstClr>
              </a:solidFill>
              <a:latin typeface="Segoe UI" pitchFamily="34" charset="0"/>
              <a:cs typeface="Arial" pitchFamily="34" charset="0"/>
            </a:endParaRPr>
          </a:p>
        </p:txBody>
      </p:sp>
      <p:cxnSp>
        <p:nvCxnSpPr>
          <p:cNvPr id="24" name="23 Conector recto de flecha"/>
          <p:cNvCxnSpPr/>
          <p:nvPr/>
        </p:nvCxnSpPr>
        <p:spPr>
          <a:xfrm flipV="1">
            <a:off x="1104730" y="4401372"/>
            <a:ext cx="2581263" cy="394026"/>
          </a:xfrm>
          <a:prstGeom prst="straightConnector1">
            <a:avLst/>
          </a:prstGeom>
          <a:ln w="6350">
            <a:solidFill>
              <a:srgbClr val="00B05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1" name="Picture 4" descr="http://allbusinesspro.com/wp-content/uploads/2016/11/abp16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6" r="37955"/>
          <a:stretch/>
        </p:blipFill>
        <p:spPr bwMode="auto">
          <a:xfrm>
            <a:off x="5062984" y="3969510"/>
            <a:ext cx="430347" cy="397441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TextBox 1"/>
          <p:cNvSpPr txBox="1">
            <a:spLocks noChangeArrowheads="1"/>
          </p:cNvSpPr>
          <p:nvPr/>
        </p:nvSpPr>
        <p:spPr bwMode="auto">
          <a:xfrm>
            <a:off x="5472788" y="3890407"/>
            <a:ext cx="325390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fr-FR" sz="1600" b="1" dirty="0" smtClean="0">
                <a:solidFill>
                  <a:srgbClr val="007A37"/>
                </a:solidFill>
                <a:latin typeface="Segoe UI" pitchFamily="34" charset="0"/>
                <a:cs typeface="Arial" pitchFamily="34" charset="0"/>
              </a:rPr>
              <a:t>EBIT</a:t>
            </a:r>
            <a:endParaRPr lang="es-ES" altLang="fr-FR" sz="1600" dirty="0">
              <a:solidFill>
                <a:prstClr val="black">
                  <a:lumMod val="75000"/>
                  <a:lumOff val="25000"/>
                </a:prstClr>
              </a:solidFill>
              <a:latin typeface="Segoe UI" pitchFamily="34" charset="0"/>
              <a:cs typeface="Arial" pitchFamily="34" charset="0"/>
            </a:endParaRPr>
          </a:p>
        </p:txBody>
      </p:sp>
      <p:cxnSp>
        <p:nvCxnSpPr>
          <p:cNvPr id="33" name="32 Conector recto de flecha"/>
          <p:cNvCxnSpPr/>
          <p:nvPr/>
        </p:nvCxnSpPr>
        <p:spPr>
          <a:xfrm flipV="1">
            <a:off x="5364088" y="4401372"/>
            <a:ext cx="2736304" cy="499844"/>
          </a:xfrm>
          <a:prstGeom prst="straightConnector1">
            <a:avLst/>
          </a:prstGeom>
          <a:ln w="6350">
            <a:solidFill>
              <a:srgbClr val="00B05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33 Rectángulo redondeado"/>
          <p:cNvSpPr/>
          <p:nvPr/>
        </p:nvSpPr>
        <p:spPr>
          <a:xfrm>
            <a:off x="2940249" y="5383224"/>
            <a:ext cx="1024086" cy="36004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i="1" dirty="0" smtClean="0">
                <a:solidFill>
                  <a:srgbClr val="007A37"/>
                </a:solidFill>
                <a:latin typeface="Segoe UI" pitchFamily="34" charset="0"/>
              </a:rPr>
              <a:t>+7,4%</a:t>
            </a:r>
            <a:endParaRPr lang="es-ES" sz="1200" b="1" i="1" dirty="0">
              <a:solidFill>
                <a:srgbClr val="007A37"/>
              </a:solidFill>
              <a:latin typeface="Segoe UI" pitchFamily="34" charset="0"/>
            </a:endParaRPr>
          </a:p>
        </p:txBody>
      </p:sp>
      <p:sp>
        <p:nvSpPr>
          <p:cNvPr id="35" name="34 Rectángulo redondeado"/>
          <p:cNvSpPr/>
          <p:nvPr/>
        </p:nvSpPr>
        <p:spPr>
          <a:xfrm>
            <a:off x="7312708" y="5409484"/>
            <a:ext cx="1024086" cy="36004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i="1" dirty="0" smtClean="0">
                <a:solidFill>
                  <a:srgbClr val="007A37"/>
                </a:solidFill>
                <a:latin typeface="Segoe UI" pitchFamily="34" charset="0"/>
              </a:rPr>
              <a:t>+28,9%</a:t>
            </a:r>
            <a:endParaRPr lang="es-ES" sz="1200" b="1" i="1" dirty="0">
              <a:solidFill>
                <a:srgbClr val="007A37"/>
              </a:solidFill>
              <a:latin typeface="Segoe UI" pitchFamily="34" charset="0"/>
            </a:endParaRPr>
          </a:p>
        </p:txBody>
      </p:sp>
      <p:sp>
        <p:nvSpPr>
          <p:cNvPr id="37" name="TextBox 1"/>
          <p:cNvSpPr txBox="1">
            <a:spLocks noChangeArrowheads="1"/>
          </p:cNvSpPr>
          <p:nvPr/>
        </p:nvSpPr>
        <p:spPr bwMode="auto">
          <a:xfrm>
            <a:off x="1104730" y="4185101"/>
            <a:ext cx="319375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fr-FR" sz="1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cs typeface="Arial" pitchFamily="34" charset="0"/>
              </a:rPr>
              <a:t>Cifras en millones de euros (</a:t>
            </a:r>
            <a:r>
              <a:rPr lang="es-ES" altLang="fr-FR" sz="10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cs typeface="Arial" pitchFamily="34" charset="0"/>
              </a:rPr>
              <a:t>Mill</a:t>
            </a:r>
            <a:r>
              <a:rPr lang="es-ES" altLang="fr-FR" sz="1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cs typeface="Arial" pitchFamily="34" charset="0"/>
              </a:rPr>
              <a:t>.€)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fr-FR" sz="1000" dirty="0">
              <a:solidFill>
                <a:prstClr val="black">
                  <a:lumMod val="75000"/>
                  <a:lumOff val="25000"/>
                </a:prstClr>
              </a:solidFill>
              <a:latin typeface="Segoe UI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fr-FR" sz="1000" dirty="0">
              <a:solidFill>
                <a:prstClr val="black">
                  <a:lumMod val="75000"/>
                  <a:lumOff val="25000"/>
                </a:prstClr>
              </a:solidFill>
              <a:latin typeface="Segoe UI" pitchFamily="34" charset="0"/>
              <a:cs typeface="Arial" pitchFamily="34" charset="0"/>
            </a:endParaRPr>
          </a:p>
        </p:txBody>
      </p:sp>
      <p:sp>
        <p:nvSpPr>
          <p:cNvPr id="38" name="TextBox 1"/>
          <p:cNvSpPr txBox="1">
            <a:spLocks noChangeArrowheads="1"/>
          </p:cNvSpPr>
          <p:nvPr/>
        </p:nvSpPr>
        <p:spPr bwMode="auto">
          <a:xfrm>
            <a:off x="5471031" y="4182997"/>
            <a:ext cx="319375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fr-FR" sz="1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cs typeface="Arial" pitchFamily="34" charset="0"/>
              </a:rPr>
              <a:t>Cifras en millones de euros (</a:t>
            </a:r>
            <a:r>
              <a:rPr lang="es-ES" altLang="fr-FR" sz="10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cs typeface="Arial" pitchFamily="34" charset="0"/>
              </a:rPr>
              <a:t>Mill</a:t>
            </a:r>
            <a:r>
              <a:rPr lang="es-ES" altLang="fr-FR" sz="1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cs typeface="Arial" pitchFamily="34" charset="0"/>
              </a:rPr>
              <a:t>.€)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fr-FR" sz="1000" dirty="0">
              <a:solidFill>
                <a:prstClr val="black">
                  <a:lumMod val="75000"/>
                  <a:lumOff val="25000"/>
                </a:prstClr>
              </a:solidFill>
              <a:latin typeface="Segoe UI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fr-FR" sz="1000" dirty="0">
              <a:solidFill>
                <a:prstClr val="black">
                  <a:lumMod val="75000"/>
                  <a:lumOff val="25000"/>
                </a:prstClr>
              </a:solidFill>
              <a:latin typeface="Segoe UI" pitchFamily="34" charset="0"/>
              <a:cs typeface="Arial" pitchFamily="34" charset="0"/>
            </a:endParaRPr>
          </a:p>
        </p:txBody>
      </p:sp>
      <p:cxnSp>
        <p:nvCxnSpPr>
          <p:cNvPr id="39" name="38 Conector recto"/>
          <p:cNvCxnSpPr/>
          <p:nvPr/>
        </p:nvCxnSpPr>
        <p:spPr>
          <a:xfrm>
            <a:off x="1144501" y="4182997"/>
            <a:ext cx="3287583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>
            <a:off x="5461902" y="4182997"/>
            <a:ext cx="3287583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1"/>
          <p:cNvSpPr txBox="1">
            <a:spLocks noChangeArrowheads="1"/>
          </p:cNvSpPr>
          <p:nvPr/>
        </p:nvSpPr>
        <p:spPr bwMode="auto">
          <a:xfrm>
            <a:off x="19050" y="6129564"/>
            <a:ext cx="493454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7A37"/>
              </a:buClr>
            </a:pPr>
            <a:r>
              <a:rPr lang="es-ES" altLang="fr-F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2014        2015        2016        2017</a:t>
            </a:r>
            <a:endParaRPr lang="es-ES" altLang="fr-FR" sz="1600" i="1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9" name="TextBox 1"/>
          <p:cNvSpPr txBox="1">
            <a:spLocks noChangeArrowheads="1"/>
          </p:cNvSpPr>
          <p:nvPr/>
        </p:nvSpPr>
        <p:spPr bwMode="auto">
          <a:xfrm>
            <a:off x="4361309" y="6122772"/>
            <a:ext cx="493454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7A37"/>
              </a:buClr>
            </a:pPr>
            <a:r>
              <a:rPr lang="es-ES" altLang="fr-F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2014         2015         2016        2017</a:t>
            </a:r>
            <a:endParaRPr lang="es-ES" altLang="fr-FR" sz="1600" i="1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8" name="TextBox 1"/>
          <p:cNvSpPr txBox="1">
            <a:spLocks noChangeArrowheads="1"/>
          </p:cNvSpPr>
          <p:nvPr/>
        </p:nvSpPr>
        <p:spPr bwMode="auto">
          <a:xfrm>
            <a:off x="1115616" y="1020684"/>
            <a:ext cx="325390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fr-FR" sz="1600" b="1" dirty="0" smtClean="0">
                <a:solidFill>
                  <a:srgbClr val="007A37"/>
                </a:solidFill>
                <a:latin typeface="Segoe UI" pitchFamily="34" charset="0"/>
                <a:cs typeface="Arial" pitchFamily="34" charset="0"/>
              </a:rPr>
              <a:t>CIFRA DE NEGOCIOS</a:t>
            </a:r>
            <a:endParaRPr lang="es-ES" altLang="fr-FR" sz="1600" dirty="0">
              <a:solidFill>
                <a:prstClr val="black">
                  <a:lumMod val="75000"/>
                  <a:lumOff val="25000"/>
                </a:prstClr>
              </a:solidFill>
              <a:latin typeface="Segoe UI" pitchFamily="34" charset="0"/>
              <a:cs typeface="Arial" pitchFamily="34" charset="0"/>
            </a:endParaRPr>
          </a:p>
        </p:txBody>
      </p:sp>
      <p:pic>
        <p:nvPicPr>
          <p:cNvPr id="30" name="Picture 2" descr="http://telecomsocialsummit.com/wp-content/uploads/2016/11/2mensbusiness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718"/>
          <a:stretch/>
        </p:blipFill>
        <p:spPr bwMode="auto">
          <a:xfrm>
            <a:off x="747714" y="1077971"/>
            <a:ext cx="425431" cy="407762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1"/>
          <p:cNvSpPr txBox="1">
            <a:spLocks noChangeArrowheads="1"/>
          </p:cNvSpPr>
          <p:nvPr/>
        </p:nvSpPr>
        <p:spPr bwMode="auto">
          <a:xfrm>
            <a:off x="1124916" y="1281852"/>
            <a:ext cx="319375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fr-FR" sz="1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cs typeface="Arial" pitchFamily="34" charset="0"/>
              </a:rPr>
              <a:t>Cifras en millones de euros (</a:t>
            </a:r>
            <a:r>
              <a:rPr lang="es-ES" altLang="fr-FR" sz="10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cs typeface="Arial" pitchFamily="34" charset="0"/>
              </a:rPr>
              <a:t>Mill</a:t>
            </a:r>
            <a:r>
              <a:rPr lang="es-ES" altLang="fr-FR" sz="1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cs typeface="Arial" pitchFamily="34" charset="0"/>
              </a:rPr>
              <a:t>.€)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fr-FR" sz="1000" dirty="0">
              <a:solidFill>
                <a:prstClr val="black">
                  <a:lumMod val="75000"/>
                  <a:lumOff val="25000"/>
                </a:prstClr>
              </a:solidFill>
              <a:latin typeface="Segoe UI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fr-FR" sz="1000" dirty="0">
              <a:solidFill>
                <a:prstClr val="black">
                  <a:lumMod val="75000"/>
                  <a:lumOff val="25000"/>
                </a:prstClr>
              </a:solidFill>
              <a:latin typeface="Segoe UI" pitchFamily="34" charset="0"/>
              <a:cs typeface="Arial" pitchFamily="34" charset="0"/>
            </a:endParaRPr>
          </a:p>
        </p:txBody>
      </p:sp>
      <p:cxnSp>
        <p:nvCxnSpPr>
          <p:cNvPr id="41" name="40 Conector recto"/>
          <p:cNvCxnSpPr/>
          <p:nvPr/>
        </p:nvCxnSpPr>
        <p:spPr>
          <a:xfrm>
            <a:off x="1144501" y="1292738"/>
            <a:ext cx="3287583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1"/>
          <p:cNvSpPr txBox="1">
            <a:spLocks noChangeArrowheads="1"/>
          </p:cNvSpPr>
          <p:nvPr/>
        </p:nvSpPr>
        <p:spPr bwMode="auto">
          <a:xfrm>
            <a:off x="5422161" y="964337"/>
            <a:ext cx="325390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fr-FR" sz="1600" b="1" dirty="0" smtClean="0">
                <a:solidFill>
                  <a:srgbClr val="007A37"/>
                </a:solidFill>
                <a:latin typeface="Segoe UI" pitchFamily="34" charset="0"/>
                <a:cs typeface="Arial" pitchFamily="34" charset="0"/>
              </a:rPr>
              <a:t>BENEFICIO NETO</a:t>
            </a:r>
            <a:endParaRPr lang="es-ES" altLang="fr-FR" sz="1600" dirty="0">
              <a:solidFill>
                <a:prstClr val="black">
                  <a:lumMod val="75000"/>
                  <a:lumOff val="25000"/>
                </a:prstClr>
              </a:solidFill>
              <a:latin typeface="Segoe UI" pitchFamily="34" charset="0"/>
              <a:cs typeface="Arial" pitchFamily="34" charset="0"/>
            </a:endParaRPr>
          </a:p>
        </p:txBody>
      </p:sp>
      <p:pic>
        <p:nvPicPr>
          <p:cNvPr id="43" name="Picture 7" descr="http://workplacegroup.com/wp-content/uploads/2014/03/happy-employees.jp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029" b="6791"/>
          <a:stretch/>
        </p:blipFill>
        <p:spPr bwMode="auto">
          <a:xfrm>
            <a:off x="5062858" y="1047316"/>
            <a:ext cx="419618" cy="407601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TextBox 1"/>
          <p:cNvSpPr txBox="1">
            <a:spLocks noChangeArrowheads="1"/>
          </p:cNvSpPr>
          <p:nvPr/>
        </p:nvSpPr>
        <p:spPr bwMode="auto">
          <a:xfrm>
            <a:off x="5416992" y="1237207"/>
            <a:ext cx="319375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fr-FR" sz="1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cs typeface="Arial" pitchFamily="34" charset="0"/>
              </a:rPr>
              <a:t>Cifras en millones de euros (</a:t>
            </a:r>
            <a:r>
              <a:rPr lang="es-ES" altLang="fr-FR" sz="10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cs typeface="Arial" pitchFamily="34" charset="0"/>
              </a:rPr>
              <a:t>Mill</a:t>
            </a:r>
            <a:r>
              <a:rPr lang="es-ES" altLang="fr-FR" sz="1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cs typeface="Arial" pitchFamily="34" charset="0"/>
              </a:rPr>
              <a:t>.€)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fr-FR" sz="1000" dirty="0">
              <a:solidFill>
                <a:prstClr val="black">
                  <a:lumMod val="75000"/>
                  <a:lumOff val="25000"/>
                </a:prstClr>
              </a:solidFill>
              <a:latin typeface="Segoe UI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fr-FR" sz="1000" dirty="0">
              <a:solidFill>
                <a:prstClr val="black">
                  <a:lumMod val="75000"/>
                  <a:lumOff val="25000"/>
                </a:prstClr>
              </a:solidFill>
              <a:latin typeface="Segoe UI" pitchFamily="34" charset="0"/>
              <a:cs typeface="Arial" pitchFamily="34" charset="0"/>
            </a:endParaRPr>
          </a:p>
        </p:txBody>
      </p:sp>
      <p:cxnSp>
        <p:nvCxnSpPr>
          <p:cNvPr id="45" name="44 Conector recto"/>
          <p:cNvCxnSpPr/>
          <p:nvPr/>
        </p:nvCxnSpPr>
        <p:spPr>
          <a:xfrm>
            <a:off x="5451046" y="1258163"/>
            <a:ext cx="3287583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6" name="9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1939850"/>
              </p:ext>
            </p:extLst>
          </p:nvPr>
        </p:nvGraphicFramePr>
        <p:xfrm>
          <a:off x="611559" y="1359239"/>
          <a:ext cx="3820525" cy="2141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cxnSp>
        <p:nvCxnSpPr>
          <p:cNvPr id="47" name="46 Conector recto de flecha"/>
          <p:cNvCxnSpPr/>
          <p:nvPr/>
        </p:nvCxnSpPr>
        <p:spPr>
          <a:xfrm flipV="1">
            <a:off x="1174425" y="1495156"/>
            <a:ext cx="2590656" cy="790028"/>
          </a:xfrm>
          <a:prstGeom prst="straightConnector1">
            <a:avLst/>
          </a:prstGeom>
          <a:ln w="6350">
            <a:solidFill>
              <a:srgbClr val="00B05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47 Rectángulo redondeado"/>
          <p:cNvSpPr/>
          <p:nvPr/>
        </p:nvSpPr>
        <p:spPr>
          <a:xfrm>
            <a:off x="2940249" y="2708920"/>
            <a:ext cx="1024086" cy="36004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i="1" dirty="0" smtClean="0">
                <a:solidFill>
                  <a:srgbClr val="007A37"/>
                </a:solidFill>
                <a:latin typeface="Segoe UI" pitchFamily="34" charset="0"/>
              </a:rPr>
              <a:t>+2,8%</a:t>
            </a:r>
            <a:endParaRPr lang="es-ES" sz="1200" b="1" i="1" dirty="0">
              <a:solidFill>
                <a:srgbClr val="007A37"/>
              </a:solidFill>
              <a:latin typeface="Segoe UI" pitchFamily="34" charset="0"/>
            </a:endParaRPr>
          </a:p>
        </p:txBody>
      </p:sp>
      <p:sp>
        <p:nvSpPr>
          <p:cNvPr id="49" name="TextBox 1"/>
          <p:cNvSpPr txBox="1">
            <a:spLocks noChangeArrowheads="1"/>
          </p:cNvSpPr>
          <p:nvPr/>
        </p:nvSpPr>
        <p:spPr bwMode="auto">
          <a:xfrm>
            <a:off x="46162" y="3363530"/>
            <a:ext cx="493454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7A37"/>
              </a:buClr>
            </a:pPr>
            <a:r>
              <a:rPr lang="es-ES" altLang="fr-F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2014        2015        2016        2017</a:t>
            </a:r>
            <a:endParaRPr lang="es-ES" altLang="fr-FR" sz="1600" i="1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graphicFrame>
        <p:nvGraphicFramePr>
          <p:cNvPr id="50" name="2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6234750"/>
              </p:ext>
            </p:extLst>
          </p:nvPr>
        </p:nvGraphicFramePr>
        <p:xfrm>
          <a:off x="4860032" y="1700808"/>
          <a:ext cx="3960439" cy="17786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cxnSp>
        <p:nvCxnSpPr>
          <p:cNvPr id="51" name="50 Conector recto de flecha"/>
          <p:cNvCxnSpPr/>
          <p:nvPr/>
        </p:nvCxnSpPr>
        <p:spPr>
          <a:xfrm flipV="1">
            <a:off x="5461902" y="1571650"/>
            <a:ext cx="2638490" cy="675434"/>
          </a:xfrm>
          <a:prstGeom prst="straightConnector1">
            <a:avLst/>
          </a:prstGeom>
          <a:ln w="6350">
            <a:solidFill>
              <a:srgbClr val="00B05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1"/>
          <p:cNvSpPr txBox="1">
            <a:spLocks noChangeArrowheads="1"/>
          </p:cNvSpPr>
          <p:nvPr/>
        </p:nvSpPr>
        <p:spPr bwMode="auto">
          <a:xfrm>
            <a:off x="4355976" y="3346653"/>
            <a:ext cx="493454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7A37"/>
              </a:buClr>
            </a:pPr>
            <a:r>
              <a:rPr lang="es-ES" altLang="fr-F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2014        2015        2016        2017</a:t>
            </a:r>
            <a:endParaRPr lang="es-ES" altLang="fr-FR" sz="1600" i="1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3" name="52 Rectángulo redondeado"/>
          <p:cNvSpPr/>
          <p:nvPr/>
        </p:nvSpPr>
        <p:spPr>
          <a:xfrm>
            <a:off x="7236296" y="2708920"/>
            <a:ext cx="1024086" cy="36004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i="1" dirty="0" smtClean="0">
                <a:solidFill>
                  <a:srgbClr val="007A37"/>
                </a:solidFill>
                <a:latin typeface="Segoe UI" pitchFamily="34" charset="0"/>
              </a:rPr>
              <a:t>+24,9%</a:t>
            </a:r>
            <a:endParaRPr lang="es-ES" sz="1200" b="1" i="1" dirty="0">
              <a:solidFill>
                <a:srgbClr val="007A37"/>
              </a:solidFill>
              <a:latin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69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18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3122194"/>
              </p:ext>
            </p:extLst>
          </p:nvPr>
        </p:nvGraphicFramePr>
        <p:xfrm>
          <a:off x="205390" y="4600115"/>
          <a:ext cx="3960440" cy="1543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B5266-F575-984C-8515-1C0F499E3199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3 Título"/>
          <p:cNvSpPr txBox="1">
            <a:spLocks/>
          </p:cNvSpPr>
          <p:nvPr/>
        </p:nvSpPr>
        <p:spPr>
          <a:xfrm>
            <a:off x="0" y="-38270"/>
            <a:ext cx="7371987" cy="63227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lang="es-ES_tradnl" sz="2400" kern="1200" dirty="0">
                <a:solidFill>
                  <a:srgbClr val="00800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800" b="1" dirty="0">
                <a:latin typeface="Segoe UI" pitchFamily="34" charset="0"/>
                <a:cs typeface="Segoe UI" pitchFamily="34" charset="0"/>
              </a:rPr>
              <a:t>Resumen Presentación de Resultados</a:t>
            </a:r>
          </a:p>
          <a:p>
            <a:pPr algn="l"/>
            <a:r>
              <a:rPr lang="es-ES" sz="180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Segoe UI" pitchFamily="34" charset="0"/>
                <a:cs typeface="Segoe UI" pitchFamily="34" charset="0"/>
              </a:rPr>
              <a:t>Hechos destacables</a:t>
            </a:r>
            <a:endParaRPr lang="es-ES" sz="1800" dirty="0">
              <a:solidFill>
                <a:prstClr val="black">
                  <a:lumMod val="50000"/>
                  <a:lumOff val="50000"/>
                </a:prstClr>
              </a:solidFill>
              <a:latin typeface="Segoe UI" pitchFamily="34" charset="0"/>
              <a:cs typeface="Segoe UI" pitchFamily="34" charset="0"/>
            </a:endParaRPr>
          </a:p>
          <a:p>
            <a:pPr algn="l"/>
            <a:endParaRPr lang="es-ES" sz="1800" dirty="0">
              <a:solidFill>
                <a:prstClr val="black">
                  <a:lumMod val="50000"/>
                  <a:lumOff val="50000"/>
                </a:prstClr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8" name="TextBox 1"/>
          <p:cNvSpPr txBox="1">
            <a:spLocks noChangeArrowheads="1"/>
          </p:cNvSpPr>
          <p:nvPr/>
        </p:nvSpPr>
        <p:spPr bwMode="auto">
          <a:xfrm>
            <a:off x="-645460" y="3882534"/>
            <a:ext cx="56368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7A37"/>
              </a:buClr>
            </a:pPr>
            <a:r>
              <a:rPr lang="es-ES" altLang="fr-F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2014       2015       2016       2017</a:t>
            </a:r>
            <a:endParaRPr lang="es-ES" altLang="fr-FR" sz="1600" i="1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3" name="TextBox 1"/>
          <p:cNvSpPr txBox="1">
            <a:spLocks noChangeArrowheads="1"/>
          </p:cNvSpPr>
          <p:nvPr/>
        </p:nvSpPr>
        <p:spPr bwMode="auto">
          <a:xfrm>
            <a:off x="378219" y="2312785"/>
            <a:ext cx="319375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fr-FR" sz="1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cs typeface="Arial" pitchFamily="34" charset="0"/>
              </a:rPr>
              <a:t>Cifras en millones de euros (</a:t>
            </a:r>
            <a:r>
              <a:rPr lang="es-ES" altLang="fr-FR" sz="10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cs typeface="Arial" pitchFamily="34" charset="0"/>
              </a:rPr>
              <a:t>Mill</a:t>
            </a:r>
            <a:r>
              <a:rPr lang="es-ES" altLang="fr-FR" sz="1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cs typeface="Arial" pitchFamily="34" charset="0"/>
              </a:rPr>
              <a:t>.€)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fr-FR" sz="1000" dirty="0">
              <a:solidFill>
                <a:prstClr val="black">
                  <a:lumMod val="75000"/>
                  <a:lumOff val="25000"/>
                </a:prstClr>
              </a:solidFill>
              <a:latin typeface="Segoe UI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fr-FR" sz="1000" dirty="0">
              <a:solidFill>
                <a:prstClr val="black">
                  <a:lumMod val="75000"/>
                  <a:lumOff val="25000"/>
                </a:prstClr>
              </a:solidFill>
              <a:latin typeface="Segoe UI" pitchFamily="34" charset="0"/>
              <a:cs typeface="Arial" pitchFamily="34" charset="0"/>
            </a:endParaRPr>
          </a:p>
        </p:txBody>
      </p:sp>
      <p:sp>
        <p:nvSpPr>
          <p:cNvPr id="24" name="TextBox 1"/>
          <p:cNvSpPr txBox="1">
            <a:spLocks noChangeArrowheads="1"/>
          </p:cNvSpPr>
          <p:nvPr/>
        </p:nvSpPr>
        <p:spPr bwMode="auto">
          <a:xfrm>
            <a:off x="381992" y="2070970"/>
            <a:ext cx="3253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fr-FR" sz="1400" b="1" dirty="0" smtClean="0">
                <a:solidFill>
                  <a:srgbClr val="007A37"/>
                </a:solidFill>
                <a:latin typeface="Segoe UI" pitchFamily="34" charset="0"/>
                <a:cs typeface="Arial" pitchFamily="34" charset="0"/>
              </a:rPr>
              <a:t>CASH-FLOW</a:t>
            </a:r>
            <a:endParaRPr lang="es-ES" altLang="fr-FR" sz="1400" dirty="0">
              <a:solidFill>
                <a:srgbClr val="007A37"/>
              </a:solidFill>
              <a:latin typeface="Segoe UI" pitchFamily="34" charset="0"/>
              <a:cs typeface="Arial" pitchFamily="34" charset="0"/>
            </a:endParaRPr>
          </a:p>
        </p:txBody>
      </p:sp>
      <p:cxnSp>
        <p:nvCxnSpPr>
          <p:cNvPr id="25" name="24 Conector recto"/>
          <p:cNvCxnSpPr/>
          <p:nvPr/>
        </p:nvCxnSpPr>
        <p:spPr>
          <a:xfrm>
            <a:off x="498401" y="2352963"/>
            <a:ext cx="3287583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1"/>
          <p:cNvSpPr txBox="1">
            <a:spLocks noChangeArrowheads="1"/>
          </p:cNvSpPr>
          <p:nvPr/>
        </p:nvSpPr>
        <p:spPr bwMode="auto">
          <a:xfrm>
            <a:off x="432393" y="4534153"/>
            <a:ext cx="319375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fr-FR" sz="1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cs typeface="Arial" pitchFamily="34" charset="0"/>
              </a:rPr>
              <a:t>Cifras en millones de euros (</a:t>
            </a:r>
            <a:r>
              <a:rPr lang="es-ES" altLang="fr-FR" sz="10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cs typeface="Arial" pitchFamily="34" charset="0"/>
              </a:rPr>
              <a:t>Mill</a:t>
            </a:r>
            <a:r>
              <a:rPr lang="es-ES" altLang="fr-FR" sz="1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cs typeface="Arial" pitchFamily="34" charset="0"/>
              </a:rPr>
              <a:t>.€)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fr-FR" sz="1000" dirty="0">
              <a:solidFill>
                <a:prstClr val="black">
                  <a:lumMod val="75000"/>
                  <a:lumOff val="25000"/>
                </a:prstClr>
              </a:solidFill>
              <a:latin typeface="Segoe UI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fr-FR" sz="1000" dirty="0">
              <a:solidFill>
                <a:prstClr val="black">
                  <a:lumMod val="75000"/>
                  <a:lumOff val="25000"/>
                </a:prstClr>
              </a:solidFill>
              <a:latin typeface="Segoe UI" pitchFamily="34" charset="0"/>
              <a:cs typeface="Arial" pitchFamily="34" charset="0"/>
            </a:endParaRPr>
          </a:p>
        </p:txBody>
      </p:sp>
      <p:sp>
        <p:nvSpPr>
          <p:cNvPr id="32" name="TextBox 1"/>
          <p:cNvSpPr txBox="1">
            <a:spLocks noChangeArrowheads="1"/>
          </p:cNvSpPr>
          <p:nvPr/>
        </p:nvSpPr>
        <p:spPr bwMode="auto">
          <a:xfrm>
            <a:off x="436166" y="4292338"/>
            <a:ext cx="3253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fr-FR" sz="1400" b="1" dirty="0" smtClean="0">
                <a:solidFill>
                  <a:srgbClr val="007A37"/>
                </a:solidFill>
                <a:latin typeface="Segoe UI" pitchFamily="34" charset="0"/>
                <a:cs typeface="Arial" pitchFamily="34" charset="0"/>
              </a:rPr>
              <a:t>COSTES FINANCIEROS NETOS</a:t>
            </a:r>
            <a:endParaRPr lang="es-ES" altLang="fr-FR" sz="1400" dirty="0">
              <a:solidFill>
                <a:prstClr val="black">
                  <a:lumMod val="75000"/>
                  <a:lumOff val="25000"/>
                </a:prstClr>
              </a:solidFill>
              <a:latin typeface="Segoe UI" pitchFamily="34" charset="0"/>
              <a:cs typeface="Arial" pitchFamily="34" charset="0"/>
            </a:endParaRPr>
          </a:p>
        </p:txBody>
      </p:sp>
      <p:cxnSp>
        <p:nvCxnSpPr>
          <p:cNvPr id="33" name="32 Conector recto"/>
          <p:cNvCxnSpPr/>
          <p:nvPr/>
        </p:nvCxnSpPr>
        <p:spPr>
          <a:xfrm>
            <a:off x="530367" y="4545804"/>
            <a:ext cx="3287583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"/>
          <p:cNvSpPr txBox="1">
            <a:spLocks noChangeArrowheads="1"/>
          </p:cNvSpPr>
          <p:nvPr/>
        </p:nvSpPr>
        <p:spPr bwMode="auto">
          <a:xfrm>
            <a:off x="-218527" y="6019024"/>
            <a:ext cx="493454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7A37"/>
              </a:buClr>
            </a:pPr>
            <a:r>
              <a:rPr lang="es-ES" altLang="fr-F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2014        2015        2016        2017</a:t>
            </a:r>
            <a:endParaRPr lang="es-ES" altLang="fr-FR" sz="1600" i="1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6" name="25 Rectángulo redondeado"/>
          <p:cNvSpPr/>
          <p:nvPr/>
        </p:nvSpPr>
        <p:spPr>
          <a:xfrm>
            <a:off x="309985" y="1042438"/>
            <a:ext cx="3901976" cy="710236"/>
          </a:xfrm>
          <a:prstGeom prst="roundRect">
            <a:avLst/>
          </a:prstGeom>
          <a:solidFill>
            <a:srgbClr val="DEDA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TextBox 1"/>
          <p:cNvSpPr txBox="1">
            <a:spLocks noChangeArrowheads="1"/>
          </p:cNvSpPr>
          <p:nvPr/>
        </p:nvSpPr>
        <p:spPr bwMode="auto">
          <a:xfrm>
            <a:off x="467544" y="1106160"/>
            <a:ext cx="369368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fr-F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cs typeface="Arial" pitchFamily="34" charset="0"/>
              </a:rPr>
              <a:t>La deuda total neta disminuye un 22,8% desde 2014 hasta situarse en 3.834 M€</a:t>
            </a:r>
            <a:endParaRPr lang="es-ES" altLang="fr-FR" sz="1400" b="1" dirty="0">
              <a:solidFill>
                <a:schemeClr val="tx1">
                  <a:lumMod val="75000"/>
                  <a:lumOff val="25000"/>
                </a:schemeClr>
              </a:solidFill>
              <a:latin typeface="Segoe UI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fr-FR" sz="1400" b="1" dirty="0">
              <a:solidFill>
                <a:schemeClr val="tx1">
                  <a:lumMod val="75000"/>
                  <a:lumOff val="25000"/>
                </a:schemeClr>
              </a:solidFill>
              <a:latin typeface="Segoe UI" pitchFamily="34" charset="0"/>
              <a:cs typeface="Arial" pitchFamily="34" charset="0"/>
            </a:endParaRPr>
          </a:p>
        </p:txBody>
      </p:sp>
      <p:graphicFrame>
        <p:nvGraphicFramePr>
          <p:cNvPr id="17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3903917"/>
              </p:ext>
            </p:extLst>
          </p:nvPr>
        </p:nvGraphicFramePr>
        <p:xfrm>
          <a:off x="313401" y="2506530"/>
          <a:ext cx="3744417" cy="1458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15 Rectángulo redondeado"/>
          <p:cNvSpPr/>
          <p:nvPr/>
        </p:nvSpPr>
        <p:spPr>
          <a:xfrm>
            <a:off x="4458921" y="932470"/>
            <a:ext cx="4221373" cy="928884"/>
          </a:xfrm>
          <a:prstGeom prst="roundRect">
            <a:avLst/>
          </a:prstGeom>
          <a:solidFill>
            <a:srgbClr val="DEDA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TextBox 1"/>
          <p:cNvSpPr txBox="1">
            <a:spLocks noChangeArrowheads="1"/>
          </p:cNvSpPr>
          <p:nvPr/>
        </p:nvSpPr>
        <p:spPr bwMode="auto">
          <a:xfrm>
            <a:off x="4527324" y="934745"/>
            <a:ext cx="415297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fr-F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cs typeface="Arial" pitchFamily="34" charset="0"/>
              </a:rPr>
              <a:t>El Grupo El Corte Inglés continúa un año más como líder europeo de grandes almacenes y es el 3º a nivel mundial en términos de volumen de ventas</a:t>
            </a:r>
            <a:endParaRPr lang="es-ES" altLang="fr-FR" sz="1400" b="1" dirty="0">
              <a:solidFill>
                <a:schemeClr val="tx1">
                  <a:lumMod val="75000"/>
                  <a:lumOff val="25000"/>
                </a:schemeClr>
              </a:solidFill>
              <a:latin typeface="Segoe UI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fr-FR" sz="1400" b="1" dirty="0">
              <a:solidFill>
                <a:schemeClr val="tx1">
                  <a:lumMod val="75000"/>
                  <a:lumOff val="25000"/>
                </a:schemeClr>
              </a:solidFill>
              <a:latin typeface="Segoe UI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fr-FR" sz="1400" b="1" dirty="0">
              <a:solidFill>
                <a:schemeClr val="tx1">
                  <a:lumMod val="75000"/>
                  <a:lumOff val="25000"/>
                </a:schemeClr>
              </a:solidFill>
              <a:latin typeface="Segoe UI" pitchFamily="34" charset="0"/>
              <a:cs typeface="Arial" pitchFamily="34" charset="0"/>
            </a:endParaRPr>
          </a:p>
        </p:txBody>
      </p:sp>
      <p:sp>
        <p:nvSpPr>
          <p:cNvPr id="22" name="TextBox 1"/>
          <p:cNvSpPr txBox="1">
            <a:spLocks noChangeArrowheads="1"/>
          </p:cNvSpPr>
          <p:nvPr/>
        </p:nvSpPr>
        <p:spPr bwMode="auto">
          <a:xfrm>
            <a:off x="4527324" y="2180872"/>
            <a:ext cx="400511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fr-FR" sz="1400" b="1" cap="all" dirty="0" smtClean="0">
                <a:solidFill>
                  <a:srgbClr val="007A37"/>
                </a:solidFill>
                <a:latin typeface="Segoe UI" pitchFamily="34" charset="0"/>
                <a:cs typeface="Arial" pitchFamily="34" charset="0"/>
              </a:rPr>
              <a:t>Ranking  de grandes almacenes por volumen de facturación </a:t>
            </a:r>
          </a:p>
        </p:txBody>
      </p:sp>
      <p:cxnSp>
        <p:nvCxnSpPr>
          <p:cNvPr id="27" name="26 Conector recto"/>
          <p:cNvCxnSpPr/>
          <p:nvPr/>
        </p:nvCxnSpPr>
        <p:spPr>
          <a:xfrm>
            <a:off x="4656641" y="2673295"/>
            <a:ext cx="4023653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1"/>
          <p:cNvSpPr txBox="1">
            <a:spLocks noChangeArrowheads="1"/>
          </p:cNvSpPr>
          <p:nvPr/>
        </p:nvSpPr>
        <p:spPr bwMode="auto">
          <a:xfrm>
            <a:off x="4536375" y="2996952"/>
            <a:ext cx="616236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fr-F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cs typeface="Arial" pitchFamily="34" charset="0"/>
              </a:rPr>
              <a:t>A nivel europeo…</a:t>
            </a:r>
            <a:endParaRPr lang="es-ES" altLang="fr-FR" b="1" dirty="0">
              <a:solidFill>
                <a:schemeClr val="tx1">
                  <a:lumMod val="75000"/>
                  <a:lumOff val="25000"/>
                </a:schemeClr>
              </a:solidFill>
              <a:latin typeface="Segoe UI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fr-FR" b="1" dirty="0">
              <a:solidFill>
                <a:schemeClr val="tx1">
                  <a:lumMod val="75000"/>
                  <a:lumOff val="25000"/>
                </a:schemeClr>
              </a:solidFill>
              <a:latin typeface="Segoe UI" pitchFamily="34" charset="0"/>
              <a:cs typeface="Arial" pitchFamily="34" charset="0"/>
            </a:endParaRPr>
          </a:p>
        </p:txBody>
      </p:sp>
      <p:graphicFrame>
        <p:nvGraphicFramePr>
          <p:cNvPr id="30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0738125"/>
              </p:ext>
            </p:extLst>
          </p:nvPr>
        </p:nvGraphicFramePr>
        <p:xfrm>
          <a:off x="4458921" y="3054390"/>
          <a:ext cx="4410075" cy="1540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4" name="TextBox 1"/>
          <p:cNvSpPr txBox="1">
            <a:spLocks noChangeArrowheads="1"/>
          </p:cNvSpPr>
          <p:nvPr/>
        </p:nvSpPr>
        <p:spPr bwMode="auto">
          <a:xfrm>
            <a:off x="4540841" y="4664169"/>
            <a:ext cx="616236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fr-F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cs typeface="Arial" pitchFamily="34" charset="0"/>
              </a:rPr>
              <a:t>A nivel mundial…</a:t>
            </a:r>
            <a:endParaRPr lang="es-ES" altLang="fr-FR" b="1" dirty="0">
              <a:solidFill>
                <a:schemeClr val="tx1">
                  <a:lumMod val="75000"/>
                  <a:lumOff val="25000"/>
                </a:schemeClr>
              </a:solidFill>
              <a:latin typeface="Segoe UI" pitchFamily="34" charset="0"/>
              <a:cs typeface="Arial" pitchFamily="34" charset="0"/>
            </a:endParaRPr>
          </a:p>
        </p:txBody>
      </p:sp>
      <p:graphicFrame>
        <p:nvGraphicFramePr>
          <p:cNvPr id="35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8948047"/>
              </p:ext>
            </p:extLst>
          </p:nvPr>
        </p:nvGraphicFramePr>
        <p:xfrm>
          <a:off x="3824750" y="4811152"/>
          <a:ext cx="4972051" cy="1526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6" name="TextBox 1"/>
          <p:cNvSpPr txBox="1">
            <a:spLocks noChangeArrowheads="1"/>
          </p:cNvSpPr>
          <p:nvPr/>
        </p:nvSpPr>
        <p:spPr bwMode="auto">
          <a:xfrm>
            <a:off x="3673869" y="6309320"/>
            <a:ext cx="41384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7A37"/>
              </a:buClr>
            </a:pPr>
            <a:r>
              <a:rPr lang="es-ES" altLang="fr-FR" sz="9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Fuente: IADS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7A37"/>
              </a:buClr>
            </a:pPr>
            <a:r>
              <a:rPr lang="es-ES" altLang="fr-FR" sz="9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Tipo de cambio medio (2017)</a:t>
            </a:r>
            <a:endParaRPr lang="es-ES" altLang="fr-FR" sz="900" dirty="0">
              <a:solidFill>
                <a:prstClr val="black">
                  <a:lumMod val="75000"/>
                  <a:lumOff val="25000"/>
                </a:prst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7" name="TextBox 1"/>
          <p:cNvSpPr txBox="1">
            <a:spLocks noChangeArrowheads="1"/>
          </p:cNvSpPr>
          <p:nvPr/>
        </p:nvSpPr>
        <p:spPr bwMode="auto">
          <a:xfrm>
            <a:off x="4539199" y="2652010"/>
            <a:ext cx="319375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fr-FR" sz="1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cs typeface="Arial" pitchFamily="34" charset="0"/>
              </a:rPr>
              <a:t>Cifras en millones de euros (</a:t>
            </a:r>
            <a:r>
              <a:rPr lang="es-ES" altLang="fr-FR" sz="10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cs typeface="Arial" pitchFamily="34" charset="0"/>
              </a:rPr>
              <a:t>Mill</a:t>
            </a:r>
            <a:r>
              <a:rPr lang="es-ES" altLang="fr-FR" sz="1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itchFamily="34" charset="0"/>
                <a:cs typeface="Arial" pitchFamily="34" charset="0"/>
              </a:rPr>
              <a:t>.€)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fr-FR" sz="1000" dirty="0">
              <a:solidFill>
                <a:prstClr val="black">
                  <a:lumMod val="75000"/>
                  <a:lumOff val="25000"/>
                </a:prstClr>
              </a:solidFill>
              <a:latin typeface="Segoe UI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fr-FR" sz="1000" dirty="0">
              <a:solidFill>
                <a:prstClr val="black">
                  <a:lumMod val="75000"/>
                  <a:lumOff val="25000"/>
                </a:prstClr>
              </a:solidFill>
              <a:latin typeface="Segoe U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541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B5266-F575-984C-8515-1C0F499E3199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3 Título"/>
          <p:cNvSpPr txBox="1">
            <a:spLocks/>
          </p:cNvSpPr>
          <p:nvPr/>
        </p:nvSpPr>
        <p:spPr>
          <a:xfrm>
            <a:off x="0" y="-38270"/>
            <a:ext cx="7371987" cy="63227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lang="es-ES_tradnl" sz="2400" kern="1200" dirty="0">
                <a:solidFill>
                  <a:srgbClr val="00800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800" b="1" dirty="0">
                <a:latin typeface="Segoe UI" pitchFamily="34" charset="0"/>
                <a:cs typeface="Segoe UI" pitchFamily="34" charset="0"/>
              </a:rPr>
              <a:t>Resumen Presentación de Resultados</a:t>
            </a:r>
          </a:p>
          <a:p>
            <a:pPr algn="l"/>
            <a:r>
              <a:rPr lang="es-ES" sz="180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Segoe UI" pitchFamily="34" charset="0"/>
                <a:cs typeface="Segoe UI" pitchFamily="34" charset="0"/>
              </a:rPr>
              <a:t>Cuadro resumen de la evolución de las líneas de negocio</a:t>
            </a:r>
            <a:endParaRPr lang="es-ES" sz="1800" dirty="0">
              <a:solidFill>
                <a:prstClr val="black">
                  <a:lumMod val="50000"/>
                  <a:lumOff val="50000"/>
                </a:prstClr>
              </a:solidFill>
              <a:latin typeface="Segoe UI" pitchFamily="34" charset="0"/>
              <a:cs typeface="Segoe UI" pitchFamily="34" charset="0"/>
            </a:endParaRPr>
          </a:p>
          <a:p>
            <a:pPr algn="l"/>
            <a:endParaRPr lang="es-ES" sz="1800" dirty="0">
              <a:solidFill>
                <a:prstClr val="black">
                  <a:lumMod val="50000"/>
                  <a:lumOff val="50000"/>
                </a:prstClr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46" name="TextBox 1"/>
          <p:cNvSpPr txBox="1">
            <a:spLocks noChangeArrowheads="1"/>
          </p:cNvSpPr>
          <p:nvPr/>
        </p:nvSpPr>
        <p:spPr bwMode="auto">
          <a:xfrm>
            <a:off x="1076682" y="1035872"/>
            <a:ext cx="68076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fr-F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cs typeface="Arial" pitchFamily="34" charset="0"/>
              </a:rPr>
              <a:t>El Grupo mantiene una evolución positiva tanto en cifra de negocios como en EBITDA</a:t>
            </a:r>
            <a:endParaRPr lang="es-ES" altLang="fr-FR" sz="1400" dirty="0">
              <a:solidFill>
                <a:schemeClr val="tx1">
                  <a:lumMod val="75000"/>
                  <a:lumOff val="25000"/>
                </a:schemeClr>
              </a:solidFill>
              <a:latin typeface="Segoe UI" pitchFamily="34" charset="0"/>
              <a:cs typeface="Arial" pitchFamily="34" charset="0"/>
            </a:endParaRPr>
          </a:p>
        </p:txBody>
      </p:sp>
      <p:sp>
        <p:nvSpPr>
          <p:cNvPr id="51" name="TextBox 1"/>
          <p:cNvSpPr txBox="1">
            <a:spLocks noChangeArrowheads="1"/>
          </p:cNvSpPr>
          <p:nvPr/>
        </p:nvSpPr>
        <p:spPr bwMode="auto">
          <a:xfrm>
            <a:off x="1054556" y="5858688"/>
            <a:ext cx="7219993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fr-F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cs typeface="Arial" pitchFamily="34" charset="0"/>
              </a:rPr>
              <a:t>Bricor</a:t>
            </a:r>
            <a:r>
              <a:rPr lang="es-ES" altLang="fr-F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cs typeface="Arial" pitchFamily="34" charset="0"/>
              </a:rPr>
              <a:t> continua con un proceso de reordenación interno y Seguros registra un descenso por el comparativo de un ingreso extraordinario y no recurrente el año anterior </a:t>
            </a:r>
            <a:endParaRPr lang="es-ES" altLang="fr-FR" sz="1400" dirty="0">
              <a:solidFill>
                <a:schemeClr val="tx1">
                  <a:lumMod val="75000"/>
                  <a:lumOff val="25000"/>
                </a:schemeClr>
              </a:solidFill>
              <a:latin typeface="Segoe UI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fr-FR" sz="1400" dirty="0">
              <a:solidFill>
                <a:schemeClr val="tx1">
                  <a:lumMod val="75000"/>
                  <a:lumOff val="25000"/>
                </a:schemeClr>
              </a:solidFill>
              <a:latin typeface="Segoe UI" pitchFamily="34" charset="0"/>
              <a:cs typeface="Arial" pitchFamily="34" charset="0"/>
            </a:endParaRPr>
          </a:p>
        </p:txBody>
      </p:sp>
      <p:grpSp>
        <p:nvGrpSpPr>
          <p:cNvPr id="4" name="3 Grupo"/>
          <p:cNvGrpSpPr/>
          <p:nvPr/>
        </p:nvGrpSpPr>
        <p:grpSpPr>
          <a:xfrm>
            <a:off x="1115616" y="1556792"/>
            <a:ext cx="6635304" cy="4217275"/>
            <a:chOff x="1115616" y="1556792"/>
            <a:chExt cx="6635304" cy="4217275"/>
          </a:xfrm>
        </p:grpSpPr>
        <p:grpSp>
          <p:nvGrpSpPr>
            <p:cNvPr id="5" name="4 Grupo"/>
            <p:cNvGrpSpPr/>
            <p:nvPr/>
          </p:nvGrpSpPr>
          <p:grpSpPr>
            <a:xfrm>
              <a:off x="1115616" y="1556792"/>
              <a:ext cx="6635304" cy="4217275"/>
              <a:chOff x="1105663" y="1416416"/>
              <a:chExt cx="6922721" cy="4350530"/>
            </a:xfrm>
          </p:grpSpPr>
          <p:pic>
            <p:nvPicPr>
              <p:cNvPr id="28673" name="Picture 1"/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061" r="29348"/>
              <a:stretch/>
            </p:blipFill>
            <p:spPr bwMode="auto">
              <a:xfrm>
                <a:off x="1105663" y="2665091"/>
                <a:ext cx="6922721" cy="31018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36" name="Picture 32" descr="T:\02. Información_Corporativa\Logos\Log (30).jp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37677" y="2631402"/>
                <a:ext cx="835294" cy="25986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7" name="Picture 4" descr="T:\02. Información_Corporativa\Logos\Versiones\Logo (5).jp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54646" y="3513892"/>
                <a:ext cx="593887" cy="3934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8" name="Picture 34" descr="http://www.plazadelaestacion.es/images/clients/sfera_logo.jpg"/>
              <p:cNvPicPr>
                <a:picLocks noChangeAspect="1" noChangeArrowheads="1"/>
              </p:cNvPicPr>
              <p:nvPr/>
            </p:nvPicPr>
            <p:blipFill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72368" y="2916749"/>
                <a:ext cx="964661" cy="58081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39" name="38 Grupo"/>
              <p:cNvGrpSpPr/>
              <p:nvPr/>
            </p:nvGrpSpPr>
            <p:grpSpPr>
              <a:xfrm>
                <a:off x="1839743" y="4038381"/>
                <a:ext cx="1217582" cy="225994"/>
                <a:chOff x="5148263" y="4591050"/>
                <a:chExt cx="2514773" cy="425574"/>
              </a:xfrm>
            </p:grpSpPr>
            <p:sp>
              <p:nvSpPr>
                <p:cNvPr id="40" name="39 Rectángulo"/>
                <p:cNvSpPr/>
                <p:nvPr/>
              </p:nvSpPr>
              <p:spPr>
                <a:xfrm>
                  <a:off x="5148263" y="4591050"/>
                  <a:ext cx="2514773" cy="425574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 dirty="0">
                    <a:latin typeface="Segoe UI" pitchFamily="34" charset="0"/>
                  </a:endParaRPr>
                </a:p>
              </p:txBody>
            </p:sp>
            <p:pic>
              <p:nvPicPr>
                <p:cNvPr id="41" name="Picture 2" descr="C:\Users\67164830\Desktop\logo-optica.png"/>
                <p:cNvPicPr>
                  <a:picLocks noChangeAspect="1" noChangeArrowheads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52672" y="4596481"/>
                  <a:ext cx="2505075" cy="41910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pic>
            <p:nvPicPr>
              <p:cNvPr id="42" name="Picture 47" descr="T:\02. Información_Corporativa\Logos\Log (45).jpg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60198" y="4363841"/>
                <a:ext cx="1004950" cy="4864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3" name="Picture 3" descr="C:\Users\67164830\Desktop\logo_tipografico_verde.png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53516" y="4977300"/>
                <a:ext cx="1267868" cy="14716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4" name="Picture 35" descr="T:\02. Información_Corporativa\Logos\Log (33).jp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0511" y="5397647"/>
                <a:ext cx="1088695" cy="1321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5" name="Picture 5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31964" y="2134671"/>
                <a:ext cx="776947" cy="44642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" name="1 Rectángulo"/>
              <p:cNvSpPr/>
              <p:nvPr/>
            </p:nvSpPr>
            <p:spPr>
              <a:xfrm>
                <a:off x="5404225" y="2171817"/>
                <a:ext cx="504056" cy="34097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" name="2 CuadroTexto"/>
              <p:cNvSpPr txBox="1"/>
              <p:nvPr/>
            </p:nvSpPr>
            <p:spPr>
              <a:xfrm>
                <a:off x="4572000" y="2201291"/>
                <a:ext cx="737961" cy="34009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Bef>
                    <a:spcPts val="300"/>
                  </a:spcBef>
                </a:pPr>
                <a:r>
                  <a:rPr lang="es-ES" sz="1200" b="1" i="1" dirty="0" smtClean="0">
                    <a:latin typeface="Arial" pitchFamily="34" charset="0"/>
                    <a:cs typeface="Arial" pitchFamily="34" charset="0"/>
                  </a:rPr>
                  <a:t>3,2</a:t>
                </a:r>
              </a:p>
              <a:p>
                <a:pPr algn="ctr">
                  <a:spcBef>
                    <a:spcPts val="300"/>
                  </a:spcBef>
                </a:pPr>
                <a:endParaRPr lang="es-ES" sz="1200" b="1" i="1" dirty="0">
                  <a:latin typeface="Arial" pitchFamily="34" charset="0"/>
                  <a:cs typeface="Arial" pitchFamily="34" charset="0"/>
                </a:endParaRPr>
              </a:p>
              <a:p>
                <a:pPr algn="ctr">
                  <a:spcBef>
                    <a:spcPts val="300"/>
                  </a:spcBef>
                </a:pPr>
                <a:r>
                  <a:rPr lang="es-ES" sz="1200" b="1" i="1" dirty="0" smtClean="0">
                    <a:latin typeface="Arial" pitchFamily="34" charset="0"/>
                    <a:cs typeface="Arial" pitchFamily="34" charset="0"/>
                  </a:rPr>
                  <a:t>4,6</a:t>
                </a:r>
              </a:p>
              <a:p>
                <a:pPr algn="ctr">
                  <a:spcBef>
                    <a:spcPts val="300"/>
                  </a:spcBef>
                </a:pPr>
                <a:endParaRPr lang="es-ES" sz="1200" b="1" i="1" dirty="0">
                  <a:latin typeface="Arial" pitchFamily="34" charset="0"/>
                  <a:cs typeface="Arial" pitchFamily="34" charset="0"/>
                </a:endParaRPr>
              </a:p>
              <a:p>
                <a:pPr algn="ctr">
                  <a:spcBef>
                    <a:spcPts val="300"/>
                  </a:spcBef>
                </a:pPr>
                <a:r>
                  <a:rPr lang="es-ES" sz="1200" b="1" i="1" dirty="0" smtClean="0">
                    <a:latin typeface="Arial" pitchFamily="34" charset="0"/>
                    <a:cs typeface="Arial" pitchFamily="34" charset="0"/>
                  </a:rPr>
                  <a:t>9,4</a:t>
                </a:r>
              </a:p>
              <a:p>
                <a:pPr algn="ctr">
                  <a:spcBef>
                    <a:spcPts val="300"/>
                  </a:spcBef>
                </a:pPr>
                <a:endParaRPr lang="es-ES" sz="1200" b="1" i="1" dirty="0">
                  <a:latin typeface="Arial" pitchFamily="34" charset="0"/>
                  <a:cs typeface="Arial" pitchFamily="34" charset="0"/>
                </a:endParaRPr>
              </a:p>
              <a:p>
                <a:pPr algn="ctr">
                  <a:spcBef>
                    <a:spcPts val="300"/>
                  </a:spcBef>
                </a:pPr>
                <a:r>
                  <a:rPr lang="es-ES" sz="1200" b="1" i="1" dirty="0" smtClean="0">
                    <a:latin typeface="Arial" pitchFamily="34" charset="0"/>
                    <a:cs typeface="Arial" pitchFamily="34" charset="0"/>
                  </a:rPr>
                  <a:t>-22,9</a:t>
                </a:r>
              </a:p>
              <a:p>
                <a:pPr algn="ctr">
                  <a:spcBef>
                    <a:spcPts val="300"/>
                  </a:spcBef>
                </a:pPr>
                <a:endParaRPr lang="es-ES" sz="1200" b="1" i="1" dirty="0">
                  <a:latin typeface="Arial" pitchFamily="34" charset="0"/>
                  <a:cs typeface="Arial" pitchFamily="34" charset="0"/>
                </a:endParaRPr>
              </a:p>
              <a:p>
                <a:pPr algn="ctr">
                  <a:spcBef>
                    <a:spcPts val="300"/>
                  </a:spcBef>
                </a:pPr>
                <a:r>
                  <a:rPr lang="es-ES" sz="1200" b="1" i="1" dirty="0" smtClean="0">
                    <a:latin typeface="Arial" pitchFamily="34" charset="0"/>
                    <a:cs typeface="Arial" pitchFamily="34" charset="0"/>
                  </a:rPr>
                  <a:t>1,4</a:t>
                </a:r>
              </a:p>
              <a:p>
                <a:pPr algn="ctr">
                  <a:spcBef>
                    <a:spcPts val="300"/>
                  </a:spcBef>
                </a:pPr>
                <a:endParaRPr lang="es-ES" sz="1200" b="1" i="1" dirty="0">
                  <a:latin typeface="Arial" pitchFamily="34" charset="0"/>
                  <a:cs typeface="Arial" pitchFamily="34" charset="0"/>
                </a:endParaRPr>
              </a:p>
              <a:p>
                <a:pPr algn="ctr">
                  <a:spcBef>
                    <a:spcPts val="300"/>
                  </a:spcBef>
                </a:pPr>
                <a:r>
                  <a:rPr lang="es-ES" sz="1200" b="1" i="1" dirty="0" smtClean="0">
                    <a:latin typeface="Arial" pitchFamily="34" charset="0"/>
                    <a:cs typeface="Arial" pitchFamily="34" charset="0"/>
                  </a:rPr>
                  <a:t>5,7</a:t>
                </a:r>
              </a:p>
              <a:p>
                <a:pPr algn="ctr">
                  <a:spcBef>
                    <a:spcPts val="300"/>
                  </a:spcBef>
                </a:pPr>
                <a:endParaRPr lang="es-ES" sz="1200" b="1" i="1" dirty="0">
                  <a:latin typeface="Arial" pitchFamily="34" charset="0"/>
                  <a:cs typeface="Arial" pitchFamily="34" charset="0"/>
                </a:endParaRPr>
              </a:p>
              <a:p>
                <a:pPr algn="ctr">
                  <a:spcBef>
                    <a:spcPts val="300"/>
                  </a:spcBef>
                </a:pPr>
                <a:r>
                  <a:rPr lang="es-ES" sz="1200" b="1" i="1" dirty="0" smtClean="0">
                    <a:latin typeface="Arial" pitchFamily="34" charset="0"/>
                    <a:cs typeface="Arial" pitchFamily="34" charset="0"/>
                  </a:rPr>
                  <a:t>2,8</a:t>
                </a:r>
              </a:p>
              <a:p>
                <a:pPr algn="ctr">
                  <a:spcBef>
                    <a:spcPts val="300"/>
                  </a:spcBef>
                </a:pPr>
                <a:endParaRPr lang="es-ES" sz="1200" b="1" i="1" dirty="0">
                  <a:latin typeface="Arial" pitchFamily="34" charset="0"/>
                  <a:cs typeface="Arial" pitchFamily="34" charset="0"/>
                </a:endParaRPr>
              </a:p>
              <a:p>
                <a:pPr algn="ctr">
                  <a:spcBef>
                    <a:spcPts val="300"/>
                  </a:spcBef>
                </a:pPr>
                <a:r>
                  <a:rPr lang="es-ES" sz="1200" b="1" i="1" dirty="0" smtClean="0">
                    <a:latin typeface="Arial" pitchFamily="34" charset="0"/>
                    <a:cs typeface="Arial" pitchFamily="34" charset="0"/>
                  </a:rPr>
                  <a:t>-39,7</a:t>
                </a:r>
              </a:p>
            </p:txBody>
          </p:sp>
          <p:pic>
            <p:nvPicPr>
              <p:cNvPr id="48" name="Picture 1"/>
              <p:cNvPicPr>
                <a:picLocks noChangeAspect="1" noChangeArrowheads="1"/>
              </p:cNvPicPr>
              <p:nvPr/>
            </p:nvPicPr>
            <p:blipFill rotWithShape="1">
              <a:blip r:embed="rId1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175" b="86198"/>
              <a:stretch/>
            </p:blipFill>
            <p:spPr bwMode="auto">
              <a:xfrm>
                <a:off x="1105663" y="1416416"/>
                <a:ext cx="6827523" cy="7256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54" name="53 Rectángulo"/>
              <p:cNvSpPr/>
              <p:nvPr/>
            </p:nvSpPr>
            <p:spPr>
              <a:xfrm>
                <a:off x="6732240" y="2171817"/>
                <a:ext cx="828092" cy="34097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55" name="54 CuadroTexto"/>
              <p:cNvSpPr txBox="1"/>
              <p:nvPr/>
            </p:nvSpPr>
            <p:spPr>
              <a:xfrm>
                <a:off x="7003006" y="2244587"/>
                <a:ext cx="737961" cy="34009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Bef>
                    <a:spcPts val="300"/>
                  </a:spcBef>
                </a:pPr>
                <a:r>
                  <a:rPr lang="es-ES" sz="1200" b="1" i="1" dirty="0" smtClean="0">
                    <a:latin typeface="Arial" pitchFamily="34" charset="0"/>
                    <a:cs typeface="Arial" pitchFamily="34" charset="0"/>
                  </a:rPr>
                  <a:t>6,0</a:t>
                </a:r>
              </a:p>
              <a:p>
                <a:pPr algn="ctr">
                  <a:spcBef>
                    <a:spcPts val="300"/>
                  </a:spcBef>
                </a:pPr>
                <a:endParaRPr lang="es-ES" sz="1200" b="1" i="1" dirty="0">
                  <a:latin typeface="Arial" pitchFamily="34" charset="0"/>
                  <a:cs typeface="Arial" pitchFamily="34" charset="0"/>
                </a:endParaRPr>
              </a:p>
              <a:p>
                <a:pPr algn="ctr">
                  <a:spcBef>
                    <a:spcPts val="300"/>
                  </a:spcBef>
                </a:pPr>
                <a:r>
                  <a:rPr lang="es-ES" sz="1200" b="1" i="1" dirty="0" smtClean="0">
                    <a:latin typeface="Arial" pitchFamily="34" charset="0"/>
                    <a:cs typeface="Arial" pitchFamily="34" charset="0"/>
                  </a:rPr>
                  <a:t>19,9</a:t>
                </a:r>
              </a:p>
              <a:p>
                <a:pPr algn="ctr">
                  <a:spcBef>
                    <a:spcPts val="300"/>
                  </a:spcBef>
                </a:pPr>
                <a:endParaRPr lang="es-ES" sz="1200" b="1" i="1" dirty="0">
                  <a:latin typeface="Arial" pitchFamily="34" charset="0"/>
                  <a:cs typeface="Arial" pitchFamily="34" charset="0"/>
                </a:endParaRPr>
              </a:p>
              <a:p>
                <a:pPr algn="ctr">
                  <a:spcBef>
                    <a:spcPts val="300"/>
                  </a:spcBef>
                </a:pPr>
                <a:r>
                  <a:rPr lang="es-ES" sz="1200" b="1" i="1" dirty="0" smtClean="0">
                    <a:latin typeface="Arial" pitchFamily="34" charset="0"/>
                    <a:cs typeface="Arial" pitchFamily="34" charset="0"/>
                  </a:rPr>
                  <a:t>27,2</a:t>
                </a:r>
              </a:p>
              <a:p>
                <a:pPr algn="ctr">
                  <a:spcBef>
                    <a:spcPts val="300"/>
                  </a:spcBef>
                </a:pPr>
                <a:endParaRPr lang="es-ES" sz="1200" b="1" i="1" dirty="0">
                  <a:latin typeface="Arial" pitchFamily="34" charset="0"/>
                  <a:cs typeface="Arial" pitchFamily="34" charset="0"/>
                </a:endParaRPr>
              </a:p>
              <a:p>
                <a:pPr algn="ctr">
                  <a:spcBef>
                    <a:spcPts val="300"/>
                  </a:spcBef>
                </a:pPr>
                <a:r>
                  <a:rPr lang="es-ES" sz="1200" b="1" i="1" dirty="0" smtClean="0">
                    <a:latin typeface="Arial" pitchFamily="34" charset="0"/>
                    <a:cs typeface="Arial" pitchFamily="34" charset="0"/>
                  </a:rPr>
                  <a:t>&lt;100</a:t>
                </a:r>
              </a:p>
              <a:p>
                <a:pPr algn="ctr">
                  <a:spcBef>
                    <a:spcPts val="300"/>
                  </a:spcBef>
                </a:pPr>
                <a:endParaRPr lang="es-ES" sz="1200" b="1" i="1" dirty="0">
                  <a:latin typeface="Arial" pitchFamily="34" charset="0"/>
                  <a:cs typeface="Arial" pitchFamily="34" charset="0"/>
                </a:endParaRPr>
              </a:p>
              <a:p>
                <a:pPr algn="ctr">
                  <a:spcBef>
                    <a:spcPts val="300"/>
                  </a:spcBef>
                </a:pPr>
                <a:r>
                  <a:rPr lang="es-ES" sz="1200" b="1" i="1" dirty="0" smtClean="0">
                    <a:latin typeface="Arial" pitchFamily="34" charset="0"/>
                    <a:cs typeface="Arial" pitchFamily="34" charset="0"/>
                  </a:rPr>
                  <a:t>-3,5</a:t>
                </a:r>
              </a:p>
              <a:p>
                <a:pPr algn="ctr">
                  <a:spcBef>
                    <a:spcPts val="300"/>
                  </a:spcBef>
                </a:pPr>
                <a:endParaRPr lang="es-ES" sz="1200" b="1" i="1" dirty="0">
                  <a:latin typeface="Arial" pitchFamily="34" charset="0"/>
                  <a:cs typeface="Arial" pitchFamily="34" charset="0"/>
                </a:endParaRPr>
              </a:p>
              <a:p>
                <a:pPr algn="ctr">
                  <a:spcBef>
                    <a:spcPts val="300"/>
                  </a:spcBef>
                </a:pPr>
                <a:r>
                  <a:rPr lang="es-ES" sz="1200" b="1" i="1" dirty="0" smtClean="0">
                    <a:latin typeface="Arial" pitchFamily="34" charset="0"/>
                    <a:cs typeface="Arial" pitchFamily="34" charset="0"/>
                  </a:rPr>
                  <a:t>2,3</a:t>
                </a:r>
              </a:p>
              <a:p>
                <a:pPr algn="ctr">
                  <a:spcBef>
                    <a:spcPts val="300"/>
                  </a:spcBef>
                </a:pPr>
                <a:endParaRPr lang="es-ES" sz="1200" b="1" i="1" dirty="0">
                  <a:latin typeface="Arial" pitchFamily="34" charset="0"/>
                  <a:cs typeface="Arial" pitchFamily="34" charset="0"/>
                </a:endParaRPr>
              </a:p>
              <a:p>
                <a:pPr algn="ctr">
                  <a:spcBef>
                    <a:spcPts val="300"/>
                  </a:spcBef>
                </a:pPr>
                <a:r>
                  <a:rPr lang="es-ES" sz="1200" b="1" i="1" dirty="0" smtClean="0">
                    <a:latin typeface="Arial" pitchFamily="34" charset="0"/>
                    <a:cs typeface="Arial" pitchFamily="34" charset="0"/>
                  </a:rPr>
                  <a:t>14,0</a:t>
                </a:r>
              </a:p>
              <a:p>
                <a:pPr algn="ctr">
                  <a:spcBef>
                    <a:spcPts val="300"/>
                  </a:spcBef>
                </a:pPr>
                <a:endParaRPr lang="es-ES" sz="1200" b="1" i="1" dirty="0">
                  <a:latin typeface="Arial" pitchFamily="34" charset="0"/>
                  <a:cs typeface="Arial" pitchFamily="34" charset="0"/>
                </a:endParaRPr>
              </a:p>
              <a:p>
                <a:pPr algn="ctr">
                  <a:spcBef>
                    <a:spcPts val="300"/>
                  </a:spcBef>
                </a:pPr>
                <a:r>
                  <a:rPr lang="es-ES" sz="1200" b="1" i="1" dirty="0" smtClean="0">
                    <a:latin typeface="Arial" pitchFamily="34" charset="0"/>
                    <a:cs typeface="Arial" pitchFamily="34" charset="0"/>
                  </a:rPr>
                  <a:t>12,8</a:t>
                </a:r>
              </a:p>
            </p:txBody>
          </p:sp>
        </p:grpSp>
        <p:graphicFrame>
          <p:nvGraphicFramePr>
            <p:cNvPr id="49" name="2 Gráfico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546012605"/>
                </p:ext>
              </p:extLst>
            </p:nvPr>
          </p:nvGraphicFramePr>
          <p:xfrm>
            <a:off x="3518948" y="2158854"/>
            <a:ext cx="521779" cy="57570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3"/>
            </a:graphicData>
          </a:graphic>
        </p:graphicFrame>
        <p:graphicFrame>
          <p:nvGraphicFramePr>
            <p:cNvPr id="50" name="3 Gráfico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228614271"/>
                </p:ext>
              </p:extLst>
            </p:nvPr>
          </p:nvGraphicFramePr>
          <p:xfrm>
            <a:off x="3554952" y="2572662"/>
            <a:ext cx="449771" cy="57570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4"/>
            </a:graphicData>
          </a:graphic>
        </p:graphicFrame>
        <p:graphicFrame>
          <p:nvGraphicFramePr>
            <p:cNvPr id="52" name="4 Gráfico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873829488"/>
                </p:ext>
              </p:extLst>
            </p:nvPr>
          </p:nvGraphicFramePr>
          <p:xfrm>
            <a:off x="3518948" y="2998489"/>
            <a:ext cx="521779" cy="57570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5"/>
            </a:graphicData>
          </a:graphic>
        </p:graphicFrame>
        <p:graphicFrame>
          <p:nvGraphicFramePr>
            <p:cNvPr id="53" name="5 Gráfico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840208045"/>
                </p:ext>
              </p:extLst>
            </p:nvPr>
          </p:nvGraphicFramePr>
          <p:xfrm>
            <a:off x="3518948" y="3432268"/>
            <a:ext cx="521779" cy="57570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6"/>
            </a:graphicData>
          </a:graphic>
        </p:graphicFrame>
        <p:graphicFrame>
          <p:nvGraphicFramePr>
            <p:cNvPr id="56" name="6 Gráfico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10423533"/>
                </p:ext>
              </p:extLst>
            </p:nvPr>
          </p:nvGraphicFramePr>
          <p:xfrm>
            <a:off x="3518948" y="3861048"/>
            <a:ext cx="521779" cy="57570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7"/>
            </a:graphicData>
          </a:graphic>
        </p:graphicFrame>
        <p:graphicFrame>
          <p:nvGraphicFramePr>
            <p:cNvPr id="60" name="7 Gráfico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258617395"/>
                </p:ext>
              </p:extLst>
            </p:nvPr>
          </p:nvGraphicFramePr>
          <p:xfrm>
            <a:off x="3518948" y="4270644"/>
            <a:ext cx="521779" cy="57570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8"/>
            </a:graphicData>
          </a:graphic>
        </p:graphicFrame>
        <p:graphicFrame>
          <p:nvGraphicFramePr>
            <p:cNvPr id="66" name="8 Gráfico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489298739"/>
                </p:ext>
              </p:extLst>
            </p:nvPr>
          </p:nvGraphicFramePr>
          <p:xfrm>
            <a:off x="3518948" y="4720753"/>
            <a:ext cx="521779" cy="57570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9"/>
            </a:graphicData>
          </a:graphic>
        </p:graphicFrame>
        <p:graphicFrame>
          <p:nvGraphicFramePr>
            <p:cNvPr id="67" name="9 Gráfico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495754831"/>
                </p:ext>
              </p:extLst>
            </p:nvPr>
          </p:nvGraphicFramePr>
          <p:xfrm>
            <a:off x="3518948" y="5128224"/>
            <a:ext cx="521779" cy="57570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0"/>
            </a:graphicData>
          </a:graphic>
        </p:graphicFrame>
        <p:graphicFrame>
          <p:nvGraphicFramePr>
            <p:cNvPr id="68" name="10 Gráfico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940700565"/>
                </p:ext>
              </p:extLst>
            </p:nvPr>
          </p:nvGraphicFramePr>
          <p:xfrm>
            <a:off x="5718840" y="2158854"/>
            <a:ext cx="521779" cy="57570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1"/>
            </a:graphicData>
          </a:graphic>
        </p:graphicFrame>
        <p:graphicFrame>
          <p:nvGraphicFramePr>
            <p:cNvPr id="69" name="11 Gráfico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70997504"/>
                </p:ext>
              </p:extLst>
            </p:nvPr>
          </p:nvGraphicFramePr>
          <p:xfrm>
            <a:off x="5710563" y="2492896"/>
            <a:ext cx="509344" cy="57570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2"/>
            </a:graphicData>
          </a:graphic>
        </p:graphicFrame>
        <p:graphicFrame>
          <p:nvGraphicFramePr>
            <p:cNvPr id="70" name="12 Gráfico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225769332"/>
                </p:ext>
              </p:extLst>
            </p:nvPr>
          </p:nvGraphicFramePr>
          <p:xfrm>
            <a:off x="5652120" y="2924944"/>
            <a:ext cx="605145" cy="57570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3"/>
            </a:graphicData>
          </a:graphic>
        </p:graphicFrame>
        <p:graphicFrame>
          <p:nvGraphicFramePr>
            <p:cNvPr id="71" name="13 Gráfico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446822520"/>
                </p:ext>
              </p:extLst>
            </p:nvPr>
          </p:nvGraphicFramePr>
          <p:xfrm>
            <a:off x="5727232" y="3590023"/>
            <a:ext cx="437336" cy="57570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4"/>
            </a:graphicData>
          </a:graphic>
        </p:graphicFrame>
        <p:graphicFrame>
          <p:nvGraphicFramePr>
            <p:cNvPr id="72" name="14 Gráfico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476951257"/>
                </p:ext>
              </p:extLst>
            </p:nvPr>
          </p:nvGraphicFramePr>
          <p:xfrm>
            <a:off x="5718840" y="3861048"/>
            <a:ext cx="521779" cy="57570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5"/>
            </a:graphicData>
          </a:graphic>
        </p:graphicFrame>
        <p:graphicFrame>
          <p:nvGraphicFramePr>
            <p:cNvPr id="73" name="15 Gráfico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45478041"/>
                </p:ext>
              </p:extLst>
            </p:nvPr>
          </p:nvGraphicFramePr>
          <p:xfrm>
            <a:off x="5718840" y="4307414"/>
            <a:ext cx="521779" cy="57570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6"/>
            </a:graphicData>
          </a:graphic>
        </p:graphicFrame>
        <p:graphicFrame>
          <p:nvGraphicFramePr>
            <p:cNvPr id="74" name="16 Gráfico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041157073"/>
                </p:ext>
              </p:extLst>
            </p:nvPr>
          </p:nvGraphicFramePr>
          <p:xfrm>
            <a:off x="5718840" y="4725144"/>
            <a:ext cx="521779" cy="57570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7"/>
            </a:graphicData>
          </a:graphic>
        </p:graphicFrame>
        <p:graphicFrame>
          <p:nvGraphicFramePr>
            <p:cNvPr id="75" name="17 Gráfico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922450856"/>
                </p:ext>
              </p:extLst>
            </p:nvPr>
          </p:nvGraphicFramePr>
          <p:xfrm>
            <a:off x="5718840" y="5128224"/>
            <a:ext cx="521779" cy="57570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8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557171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7774</TotalTime>
  <Words>287</Words>
  <Application>Microsoft Office PowerPoint</Application>
  <PresentationFormat>Presentación en pantalla (4:3)</PresentationFormat>
  <Paragraphs>79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1_Tema de Office</vt:lpstr>
      <vt:lpstr>Presentación de PowerPoint</vt:lpstr>
      <vt:lpstr>Presentación de PowerPoint</vt:lpstr>
      <vt:lpstr>Presentación de PowerPoint</vt:lpstr>
    </vt:vector>
  </TitlesOfParts>
  <Company>eci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GENERICO</dc:creator>
  <cp:lastModifiedBy>Alicia García Miravete</cp:lastModifiedBy>
  <cp:revision>353</cp:revision>
  <cp:lastPrinted>2018-07-24T17:43:18Z</cp:lastPrinted>
  <dcterms:created xsi:type="dcterms:W3CDTF">2016-01-22T14:34:53Z</dcterms:created>
  <dcterms:modified xsi:type="dcterms:W3CDTF">2018-07-25T14:08:15Z</dcterms:modified>
</cp:coreProperties>
</file>