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309" r:id="rId3"/>
  </p:sldIdLst>
  <p:sldSz cx="6858000" cy="12192000"/>
  <p:notesSz cx="9799638" cy="14301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t de Pouplana" initials="Td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9" autoAdjust="0"/>
    <p:restoredTop sz="94660"/>
  </p:normalViewPr>
  <p:slideViewPr>
    <p:cSldViewPr snapToGrid="0">
      <p:cViewPr>
        <p:scale>
          <a:sx n="100" d="100"/>
          <a:sy n="100" d="100"/>
        </p:scale>
        <p:origin x="-1932" y="358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5051"/>
            <a:ext cx="6858000" cy="1220705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725" y="4274727"/>
            <a:ext cx="4368902" cy="2926759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725" y="7201482"/>
            <a:ext cx="4368902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083734"/>
            <a:ext cx="4835626" cy="6050844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7947378"/>
            <a:ext cx="483562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83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6" y="1083733"/>
            <a:ext cx="4552950" cy="5373511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8453" y="6457245"/>
            <a:ext cx="4063795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7947378"/>
            <a:ext cx="483562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304802" y="1405116"/>
            <a:ext cx="342900" cy="103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319" y="5131655"/>
            <a:ext cx="342900" cy="103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68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34645"/>
            <a:ext cx="4835626" cy="461415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8048796"/>
            <a:ext cx="483562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6" y="1083733"/>
            <a:ext cx="4552950" cy="5373511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000" y="7134578"/>
            <a:ext cx="4835626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8048796"/>
            <a:ext cx="483562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04802" y="1405116"/>
            <a:ext cx="342900" cy="103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2319" y="5131655"/>
            <a:ext cx="342900" cy="1039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78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1083733"/>
            <a:ext cx="4830864" cy="5373511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1000" y="7134578"/>
            <a:ext cx="4835626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8048796"/>
            <a:ext cx="483562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69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43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1816" y="1083732"/>
            <a:ext cx="733918" cy="9335913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083733"/>
            <a:ext cx="3971334" cy="933591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2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8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801542"/>
            <a:ext cx="4835626" cy="324725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8048796"/>
            <a:ext cx="4835626" cy="15296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60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3841047"/>
            <a:ext cx="2353520" cy="689915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108" y="3841048"/>
            <a:ext cx="2353519" cy="689915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8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7" y="3841747"/>
            <a:ext cx="2354413" cy="102446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07" y="4866214"/>
            <a:ext cx="2354413" cy="587398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2216" y="3841747"/>
            <a:ext cx="2354410" cy="1024466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2216" y="4866214"/>
            <a:ext cx="2354410" cy="587398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3733"/>
            <a:ext cx="4835626" cy="234808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96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53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4185"/>
            <a:ext cx="2168172" cy="22728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760" y="915421"/>
            <a:ext cx="2538867" cy="982477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937012"/>
            <a:ext cx="2168172" cy="45945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81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534400"/>
            <a:ext cx="4835625" cy="100753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000" y="1083733"/>
            <a:ext cx="4835626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9541934"/>
            <a:ext cx="4835625" cy="119826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17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5051"/>
            <a:ext cx="6858000" cy="1220705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83733"/>
            <a:ext cx="4835626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41048"/>
            <a:ext cx="4835626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2887" y="10740200"/>
            <a:ext cx="51296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2BB7-BE9D-4335-A9E3-8885E4819D62}" type="datetimeFigureOut">
              <a:rPr lang="es-ES" smtClean="0"/>
              <a:t>25/09/2018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10740200"/>
            <a:ext cx="354240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2248" y="10740200"/>
            <a:ext cx="38437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E584F6-244C-4988-B83A-270022282E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30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-5472" y="7678367"/>
            <a:ext cx="273591" cy="4513634"/>
          </a:xfrm>
          <a:prstGeom prst="rtTriangle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5" y="11612736"/>
            <a:ext cx="979330" cy="47612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68119" y="3146961"/>
            <a:ext cx="6528812" cy="1112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>
                <a:latin typeface="Lato" pitchFamily="34" charset="0"/>
                <a:ea typeface="Lato" pitchFamily="34" charset="0"/>
                <a:cs typeface="Lato" pitchFamily="34" charset="0"/>
              </a:rPr>
              <a:t>¿Qué sabes sobre el desperdicio alimentario?</a:t>
            </a:r>
            <a:endParaRPr lang="es-ES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23022" r="9265" b="23474"/>
          <a:stretch/>
        </p:blipFill>
        <p:spPr>
          <a:xfrm>
            <a:off x="55529" y="0"/>
            <a:ext cx="6802471" cy="3004457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632709" y="5976691"/>
            <a:ext cx="4802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España es el </a:t>
            </a:r>
            <a:r>
              <a:rPr lang="es-ES" b="1" dirty="0">
                <a:solidFill>
                  <a:schemeClr val="accent1"/>
                </a:solidFill>
              </a:rPr>
              <a:t>séptimo</a:t>
            </a:r>
            <a:r>
              <a:rPr lang="es-ES" dirty="0">
                <a:solidFill>
                  <a:schemeClr val="accent1"/>
                </a:solidFill>
              </a:rPr>
              <a:t> país </a:t>
            </a:r>
            <a:r>
              <a:rPr lang="es-ES" dirty="0"/>
              <a:t>de la UE que más comida </a:t>
            </a:r>
            <a:r>
              <a:rPr lang="es-ES" dirty="0" smtClean="0"/>
              <a:t>desperdicia. Ayúdanos a que esto cambie.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868367" y="9935184"/>
            <a:ext cx="5681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Únete a la lucha contra el desperdicio alimentario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394216" y="4602872"/>
            <a:ext cx="5402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Donamos </a:t>
            </a:r>
            <a:r>
              <a:rPr lang="es-ES" b="1" dirty="0" smtClean="0">
                <a:solidFill>
                  <a:schemeClr val="accent1"/>
                </a:solidFill>
              </a:rPr>
              <a:t>583.720 kilos </a:t>
            </a:r>
            <a:r>
              <a:rPr lang="es-ES" dirty="0" smtClean="0"/>
              <a:t>de alimentos procedentes de mermas de nuestros Supermercados e Hipercor durante el año pasado.</a:t>
            </a:r>
            <a:endParaRPr lang="es-ES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" y="4602872"/>
            <a:ext cx="1183772" cy="667126"/>
          </a:xfrm>
          <a:prstGeom prst="rect">
            <a:avLst/>
          </a:prstGeom>
        </p:spPr>
      </p:pic>
      <p:pic>
        <p:nvPicPr>
          <p:cNvPr id="1027" name="Picture 3" descr="C:\Users\67334227\AppData\Local\Microsoft\Windows\Temporary Internet Files\Content.IE5\5PPX21ZT\1280px-Comunidades_autónomas_de_España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" y="5901575"/>
            <a:ext cx="1399793" cy="9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4773" r="18354" b="5427"/>
          <a:stretch/>
        </p:blipFill>
        <p:spPr bwMode="auto">
          <a:xfrm>
            <a:off x="226552" y="8439150"/>
            <a:ext cx="1698556" cy="15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9681" y="9047310"/>
            <a:ext cx="4570506" cy="456221"/>
          </a:xfrm>
        </p:spPr>
        <p:txBody>
          <a:bodyPr>
            <a:normAutofit fontScale="90000"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¿ </a:t>
            </a:r>
            <a:r>
              <a:rPr lang="es-ES" sz="2000" dirty="0" smtClean="0">
                <a:solidFill>
                  <a:schemeClr val="tx1"/>
                </a:solidFill>
              </a:rPr>
              <a:t>Sabes que el </a:t>
            </a:r>
            <a:r>
              <a:rPr lang="es-ES" sz="2000" b="1" dirty="0" smtClean="0"/>
              <a:t>42% del desperdicio </a:t>
            </a:r>
            <a:r>
              <a:rPr lang="es-ES" sz="2000" dirty="0" smtClean="0">
                <a:solidFill>
                  <a:schemeClr val="tx1"/>
                </a:solidFill>
              </a:rPr>
              <a:t>se produce en los hogares?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34092" y="7318261"/>
            <a:ext cx="5139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</a:t>
            </a:r>
            <a:r>
              <a:rPr lang="es-ES" dirty="0" smtClean="0"/>
              <a:t>os alimentos que no pueden donarse se destinan a </a:t>
            </a:r>
            <a:r>
              <a:rPr lang="es-ES" b="1" dirty="0" smtClean="0">
                <a:solidFill>
                  <a:srgbClr val="92D050"/>
                </a:solidFill>
              </a:rPr>
              <a:t>fines medioambientales </a:t>
            </a:r>
            <a:r>
              <a:rPr lang="es-ES" dirty="0" smtClean="0"/>
              <a:t>como abonos orgánicos.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24490"/>
          <a:stretch/>
        </p:blipFill>
        <p:spPr bwMode="auto">
          <a:xfrm>
            <a:off x="4991542" y="11552316"/>
            <a:ext cx="1723583" cy="5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Resultado de imagen de compost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9" y="7252791"/>
            <a:ext cx="1316525" cy="1054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/>
          <p:cNvSpPr/>
          <p:nvPr/>
        </p:nvSpPr>
        <p:spPr>
          <a:xfrm>
            <a:off x="-5472" y="7678367"/>
            <a:ext cx="273591" cy="4513634"/>
          </a:xfrm>
          <a:prstGeom prst="rtTriangle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63" y="11561279"/>
            <a:ext cx="961901" cy="53197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31323" y="3146961"/>
            <a:ext cx="6665608" cy="1112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/>
              <a:t>Consejos para contribuir con el aprovechamiento alimentario</a:t>
            </a:r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23022" r="9265" b="23474"/>
          <a:stretch/>
        </p:blipFill>
        <p:spPr>
          <a:xfrm>
            <a:off x="55529" y="0"/>
            <a:ext cx="6802471" cy="300445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3225" y="5026660"/>
            <a:ext cx="483562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Procurar no dejar </a:t>
            </a:r>
            <a:r>
              <a:rPr lang="es-ES" dirty="0" smtClean="0"/>
              <a:t>comida </a:t>
            </a:r>
            <a:r>
              <a:rPr lang="es-ES" dirty="0"/>
              <a:t>en el </a:t>
            </a:r>
            <a:r>
              <a:rPr lang="es-ES" dirty="0" smtClean="0"/>
              <a:t>plato.</a:t>
            </a:r>
            <a:endParaRPr lang="es-ES" dirty="0"/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3" y="4625532"/>
            <a:ext cx="1185054" cy="98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contenido 6"/>
          <p:cNvSpPr>
            <a:spLocks noGrp="1"/>
          </p:cNvSpPr>
          <p:nvPr>
            <p:ph idx="1"/>
          </p:nvPr>
        </p:nvSpPr>
        <p:spPr>
          <a:xfrm>
            <a:off x="1576429" y="7398165"/>
            <a:ext cx="4993313" cy="923330"/>
          </a:xfrm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s-ES" dirty="0" smtClean="0">
                <a:solidFill>
                  <a:schemeClr val="tx1"/>
                </a:solidFill>
              </a:rPr>
              <a:t>Siempre </a:t>
            </a:r>
            <a:r>
              <a:rPr lang="es-ES" dirty="0">
                <a:solidFill>
                  <a:schemeClr val="tx1"/>
                </a:solidFill>
              </a:rPr>
              <a:t>que podamos </a:t>
            </a:r>
            <a:r>
              <a:rPr lang="es-ES" dirty="0" smtClean="0">
                <a:solidFill>
                  <a:schemeClr val="tx1"/>
                </a:solidFill>
              </a:rPr>
              <a:t>es recomendable guardar </a:t>
            </a:r>
            <a:r>
              <a:rPr lang="es-ES" dirty="0">
                <a:solidFill>
                  <a:schemeClr val="tx1"/>
                </a:solidFill>
              </a:rPr>
              <a:t>la comida sobrante en contenedores de </a:t>
            </a:r>
            <a:r>
              <a:rPr lang="es-ES" dirty="0" smtClean="0">
                <a:solidFill>
                  <a:schemeClr val="tx1"/>
                </a:solidFill>
              </a:rPr>
              <a:t>alimentos.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8" y="7361445"/>
            <a:ext cx="616307" cy="831272"/>
          </a:xfrm>
          <a:prstGeom prst="rect">
            <a:avLst/>
          </a:prstGeom>
        </p:spPr>
      </p:pic>
      <p:sp>
        <p:nvSpPr>
          <p:cNvPr id="15" name="Marcador de contenido 6"/>
          <p:cNvSpPr txBox="1">
            <a:spLocks/>
          </p:cNvSpPr>
          <p:nvPr/>
        </p:nvSpPr>
        <p:spPr>
          <a:xfrm>
            <a:off x="1542719" y="8867487"/>
            <a:ext cx="506073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r>
              <a:rPr lang="es-ES" dirty="0" smtClean="0"/>
              <a:t>Mira la </a:t>
            </a:r>
            <a:r>
              <a:rPr lang="es-ES" dirty="0"/>
              <a:t>fecha de caducidad  y de consumo preferente de los </a:t>
            </a:r>
            <a:r>
              <a:rPr lang="es-ES" dirty="0" smtClean="0"/>
              <a:t>alimentos para que no se echen a perder.</a:t>
            </a:r>
            <a:endParaRPr lang="es-ES" dirty="0"/>
          </a:p>
        </p:txBody>
      </p:sp>
      <p:grpSp>
        <p:nvGrpSpPr>
          <p:cNvPr id="17" name="Grupo 8"/>
          <p:cNvGrpSpPr/>
          <p:nvPr/>
        </p:nvGrpSpPr>
        <p:grpSpPr>
          <a:xfrm>
            <a:off x="268119" y="8782123"/>
            <a:ext cx="1203935" cy="903906"/>
            <a:chOff x="5288732" y="2156572"/>
            <a:chExt cx="6265627" cy="3571710"/>
          </a:xfrm>
        </p:grpSpPr>
        <p:pic>
          <p:nvPicPr>
            <p:cNvPr id="18" name="Imagen 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32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732" y="2156572"/>
              <a:ext cx="6265627" cy="3571710"/>
            </a:xfrm>
            <a:prstGeom prst="rect">
              <a:avLst/>
            </a:prstGeom>
          </p:spPr>
        </p:pic>
        <p:sp>
          <p:nvSpPr>
            <p:cNvPr id="19" name="Rectángulo 3"/>
            <p:cNvSpPr/>
            <p:nvPr/>
          </p:nvSpPr>
          <p:spPr>
            <a:xfrm rot="1183252">
              <a:off x="7002514" y="3001803"/>
              <a:ext cx="3913005" cy="1046526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Marcador de contenido 2"/>
          <p:cNvSpPr txBox="1">
            <a:spLocks/>
          </p:cNvSpPr>
          <p:nvPr/>
        </p:nvSpPr>
        <p:spPr>
          <a:xfrm>
            <a:off x="1696613" y="6007610"/>
            <a:ext cx="4968850" cy="851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Siempre es mejor </a:t>
            </a:r>
            <a:r>
              <a:rPr lang="es-ES" dirty="0" smtClean="0">
                <a:solidFill>
                  <a:schemeClr val="tx1"/>
                </a:solidFill>
              </a:rPr>
              <a:t>añadir después </a:t>
            </a:r>
            <a:r>
              <a:rPr lang="es-ES" dirty="0">
                <a:solidFill>
                  <a:schemeClr val="tx1"/>
                </a:solidFill>
              </a:rPr>
              <a:t>un segundo plato o un postre que dejar comida en el </a:t>
            </a:r>
            <a:r>
              <a:rPr lang="es-ES" dirty="0" smtClean="0">
                <a:solidFill>
                  <a:schemeClr val="tx1"/>
                </a:solidFill>
              </a:rPr>
              <a:t>plato.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50129" y="10092000"/>
            <a:ext cx="5681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Únete a la lucha contra el desperdicio alimentario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2" y="5981700"/>
            <a:ext cx="1363175" cy="90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24490"/>
          <a:stretch/>
        </p:blipFill>
        <p:spPr bwMode="auto">
          <a:xfrm>
            <a:off x="4941880" y="11528786"/>
            <a:ext cx="1723583" cy="5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/>
      <p:bldP spid="20" grpId="0" build="p"/>
    </p:bldLst>
  </p:timing>
</p:sld>
</file>

<file path=ppt/theme/theme1.xml><?xml version="1.0" encoding="utf-8"?>
<a:theme xmlns:a="http://schemas.openxmlformats.org/drawingml/2006/main" name="Faceta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1180</TotalTime>
  <Words>157</Words>
  <Application>Microsoft Office PowerPoint</Application>
  <PresentationFormat>Personalizado</PresentationFormat>
  <Paragraphs>12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Faceta</vt:lpstr>
      <vt:lpstr>¿ Sabes que el 42% del desperdicio se produce en los hogares?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Tanit de Pouplana</dc:creator>
  <cp:lastModifiedBy>CONCEPCION RUBIO BASTIDA</cp:lastModifiedBy>
  <cp:revision>110</cp:revision>
  <cp:lastPrinted>2018-09-21T10:26:03Z</cp:lastPrinted>
  <dcterms:created xsi:type="dcterms:W3CDTF">2018-08-10T09:48:42Z</dcterms:created>
  <dcterms:modified xsi:type="dcterms:W3CDTF">2018-09-25T10:06:50Z</dcterms:modified>
</cp:coreProperties>
</file>